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8" r:id="rId5"/>
    <p:sldId id="267" r:id="rId6"/>
    <p:sldId id="289" r:id="rId7"/>
    <p:sldId id="290" r:id="rId8"/>
    <p:sldId id="292" r:id="rId9"/>
    <p:sldId id="291" r:id="rId10"/>
    <p:sldId id="293" r:id="rId11"/>
    <p:sldId id="297" r:id="rId12"/>
    <p:sldId id="296" r:id="rId13"/>
    <p:sldId id="295" r:id="rId14"/>
    <p:sldId id="294" r:id="rId15"/>
    <p:sldId id="298"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3BBB"/>
    <a:srgbClr val="9149C7"/>
    <a:srgbClr val="AA72D4"/>
    <a:srgbClr val="261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94" autoAdjust="0"/>
  </p:normalViewPr>
  <p:slideViewPr>
    <p:cSldViewPr snapToGrid="0">
      <p:cViewPr>
        <p:scale>
          <a:sx n="83" d="100"/>
          <a:sy n="83" d="100"/>
        </p:scale>
        <p:origin x="917"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1/1/2026</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1/1/2026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12</a:t>
            </a:fld>
            <a:endParaRPr lang="en-US" dirty="0"/>
          </a:p>
        </p:txBody>
      </p:sp>
    </p:spTree>
    <p:extLst>
      <p:ext uri="{BB962C8B-B14F-4D97-AF65-F5344CB8AC3E}">
        <p14:creationId xmlns:p14="http://schemas.microsoft.com/office/powerpoint/2010/main" val="947278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1/1/2026</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963561" y="2286000"/>
            <a:ext cx="10255045" cy="2286000"/>
          </a:xfrm>
          <a:noFill/>
        </p:spPr>
        <p:txBody>
          <a:bodyPr>
            <a:noAutofit/>
          </a:bodyPr>
          <a:lstStyle/>
          <a:p>
            <a:r>
              <a:rPr lang="en-US" sz="3200" dirty="0">
                <a:solidFill>
                  <a:schemeClr val="accent4">
                    <a:lumMod val="50000"/>
                  </a:schemeClr>
                </a:solidFill>
                <a:latin typeface="Aharoni" panose="02010803020104030203" pitchFamily="2" charset="-79"/>
                <a:cs typeface="Aharoni" panose="02010803020104030203" pitchFamily="2" charset="-79"/>
              </a:rPr>
              <a:t>Classification Model Evaluation and Explainability </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3F86-F1AE-E69C-3A5A-F1D2AB037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E7D48-715E-B6FA-436F-4F7474415BAA}"/>
              </a:ext>
            </a:extLst>
          </p:cNvPr>
          <p:cNvSpPr>
            <a:spLocks noGrp="1"/>
          </p:cNvSpPr>
          <p:nvPr>
            <p:ph type="title"/>
          </p:nvPr>
        </p:nvSpPr>
        <p:spPr>
          <a:xfrm>
            <a:off x="838200" y="133629"/>
            <a:ext cx="10515600" cy="1174061"/>
          </a:xfrm>
          <a:noFill/>
        </p:spPr>
        <p:txBody>
          <a:bodyPr anchor="b"/>
          <a:lstStyle/>
          <a:p>
            <a:pPr algn="ctr"/>
            <a:r>
              <a:rPr lang="en-US" b="1" dirty="0">
                <a:solidFill>
                  <a:srgbClr val="BB3BBB"/>
                </a:solidFill>
              </a:rPr>
              <a:t> Feature Importance LIGHT GBM</a:t>
            </a:r>
            <a:br>
              <a:rPr lang="en-US" b="1" dirty="0">
                <a:solidFill>
                  <a:srgbClr val="BB3BBB"/>
                </a:solidFill>
              </a:rPr>
            </a:br>
            <a:endParaRPr lang="en-US" b="1" dirty="0">
              <a:solidFill>
                <a:srgbClr val="BB3BBB"/>
              </a:solidFill>
            </a:endParaRPr>
          </a:p>
        </p:txBody>
      </p:sp>
      <p:graphicFrame>
        <p:nvGraphicFramePr>
          <p:cNvPr id="15" name="Table Placeholder 3">
            <a:extLst>
              <a:ext uri="{FF2B5EF4-FFF2-40B4-BE49-F238E27FC236}">
                <a16:creationId xmlns:a16="http://schemas.microsoft.com/office/drawing/2014/main" id="{D90D3C54-A39A-B372-1E41-EEB4A8758689}"/>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4" name="Picture 3" descr="A graph of different colored bars">
            <a:extLst>
              <a:ext uri="{FF2B5EF4-FFF2-40B4-BE49-F238E27FC236}">
                <a16:creationId xmlns:a16="http://schemas.microsoft.com/office/drawing/2014/main" id="{03F6E5D8-9C70-1376-F2FB-DD2DB0FA5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0659"/>
            <a:ext cx="12280490" cy="6259270"/>
          </a:xfrm>
          <a:prstGeom prst="rect">
            <a:avLst/>
          </a:prstGeom>
        </p:spPr>
      </p:pic>
    </p:spTree>
    <p:extLst>
      <p:ext uri="{BB962C8B-B14F-4D97-AF65-F5344CB8AC3E}">
        <p14:creationId xmlns:p14="http://schemas.microsoft.com/office/powerpoint/2010/main" val="58839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C79B1-13F9-667B-A176-E388BAE25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E635E-ADDD-F9E5-EA8C-4179C9A03528}"/>
              </a:ext>
            </a:extLst>
          </p:cNvPr>
          <p:cNvSpPr>
            <a:spLocks noGrp="1"/>
          </p:cNvSpPr>
          <p:nvPr>
            <p:ph type="title"/>
          </p:nvPr>
        </p:nvSpPr>
        <p:spPr>
          <a:xfrm>
            <a:off x="838200" y="595746"/>
            <a:ext cx="10515600" cy="682448"/>
          </a:xfrm>
          <a:noFill/>
        </p:spPr>
        <p:txBody>
          <a:bodyPr anchor="b"/>
          <a:lstStyle/>
          <a:p>
            <a:r>
              <a:rPr lang="en-US" b="1" dirty="0">
                <a:solidFill>
                  <a:srgbClr val="BB3BBB"/>
                </a:solidFill>
              </a:rPr>
              <a:t> </a:t>
            </a:r>
            <a:br>
              <a:rPr lang="en-US" b="1" dirty="0">
                <a:solidFill>
                  <a:srgbClr val="BB3BBB"/>
                </a:solidFill>
              </a:rPr>
            </a:br>
            <a:endParaRPr lang="en-US" dirty="0"/>
          </a:p>
        </p:txBody>
      </p:sp>
      <p:graphicFrame>
        <p:nvGraphicFramePr>
          <p:cNvPr id="15" name="Table Placeholder 3">
            <a:extLst>
              <a:ext uri="{FF2B5EF4-FFF2-40B4-BE49-F238E27FC236}">
                <a16:creationId xmlns:a16="http://schemas.microsoft.com/office/drawing/2014/main" id="{3B72558D-E245-ACAF-C557-514239444417}"/>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3" name="TextBox 2">
            <a:extLst>
              <a:ext uri="{FF2B5EF4-FFF2-40B4-BE49-F238E27FC236}">
                <a16:creationId xmlns:a16="http://schemas.microsoft.com/office/drawing/2014/main" id="{E71B8082-BD2B-E203-1570-BBBCC6DC3130}"/>
              </a:ext>
            </a:extLst>
          </p:cNvPr>
          <p:cNvSpPr txBox="1"/>
          <p:nvPr/>
        </p:nvSpPr>
        <p:spPr>
          <a:xfrm>
            <a:off x="2281084" y="419720"/>
            <a:ext cx="7927914" cy="584775"/>
          </a:xfrm>
          <a:prstGeom prst="rect">
            <a:avLst/>
          </a:prstGeom>
          <a:noFill/>
        </p:spPr>
        <p:txBody>
          <a:bodyPr wrap="square" rtlCol="0">
            <a:spAutoFit/>
          </a:bodyPr>
          <a:lstStyle/>
          <a:p>
            <a:pPr algn="ctr"/>
            <a:r>
              <a:rPr lang="en-US" sz="3200" b="1" dirty="0">
                <a:solidFill>
                  <a:schemeClr val="accent4">
                    <a:lumMod val="75000"/>
                  </a:schemeClr>
                </a:solidFill>
                <a:latin typeface="+mj-lt"/>
              </a:rPr>
              <a:t> Feature Importance LIGHT GBM</a:t>
            </a:r>
          </a:p>
        </p:txBody>
      </p:sp>
      <p:sp>
        <p:nvSpPr>
          <p:cNvPr id="5" name="TextBox 4">
            <a:extLst>
              <a:ext uri="{FF2B5EF4-FFF2-40B4-BE49-F238E27FC236}">
                <a16:creationId xmlns:a16="http://schemas.microsoft.com/office/drawing/2014/main" id="{E33C80F7-5530-4D08-1EA6-CA7566F3E2FC}"/>
              </a:ext>
            </a:extLst>
          </p:cNvPr>
          <p:cNvSpPr txBox="1"/>
          <p:nvPr/>
        </p:nvSpPr>
        <p:spPr>
          <a:xfrm>
            <a:off x="1524000" y="1533832"/>
            <a:ext cx="10078065" cy="3693319"/>
          </a:xfrm>
          <a:prstGeom prst="rect">
            <a:avLst/>
          </a:prstGeom>
          <a:noFill/>
        </p:spPr>
        <p:txBody>
          <a:bodyPr wrap="square" rtlCol="0">
            <a:spAutoFit/>
          </a:bodyPr>
          <a:lstStyle/>
          <a:p>
            <a:pPr algn="r" rtl="1"/>
            <a:r>
              <a:rPr lang="ar-JO" b="1" dirty="0">
                <a:solidFill>
                  <a:schemeClr val="accent3">
                    <a:lumMod val="50000"/>
                  </a:schemeClr>
                </a:solidFill>
              </a:rPr>
              <a:t>من خلال رسم </a:t>
            </a:r>
            <a:r>
              <a:rPr lang="en-US" b="1" dirty="0">
                <a:solidFill>
                  <a:schemeClr val="accent3">
                    <a:lumMod val="50000"/>
                  </a:schemeClr>
                </a:solidFill>
              </a:rPr>
              <a:t>Feature Importance </a:t>
            </a:r>
            <a:r>
              <a:rPr lang="ar-JO" b="1" dirty="0">
                <a:solidFill>
                  <a:schemeClr val="accent3">
                    <a:lumMod val="50000"/>
                  </a:schemeClr>
                </a:solidFill>
              </a:rPr>
              <a:t>الخاص بنموذج </a:t>
            </a:r>
            <a:r>
              <a:rPr lang="en-US" b="1" dirty="0" err="1">
                <a:solidFill>
                  <a:schemeClr val="accent3">
                    <a:lumMod val="50000"/>
                  </a:schemeClr>
                </a:solidFill>
              </a:rPr>
              <a:t>LightGBM</a:t>
            </a:r>
            <a:r>
              <a:rPr lang="en-US" b="1" dirty="0">
                <a:solidFill>
                  <a:schemeClr val="accent3">
                    <a:lumMod val="50000"/>
                  </a:schemeClr>
                </a:solidFill>
              </a:rPr>
              <a:t> ، </a:t>
            </a:r>
            <a:r>
              <a:rPr lang="ar-JO" b="1" dirty="0">
                <a:solidFill>
                  <a:schemeClr val="accent3">
                    <a:lumMod val="50000"/>
                  </a:schemeClr>
                </a:solidFill>
              </a:rPr>
              <a:t>بنلاحظ أي الخصائص كان إلها التأثير الأكبر على قرار النموذج في التنبؤ بإعادة الشراء.</a:t>
            </a:r>
            <a:endParaRPr lang="en-US" b="1" dirty="0">
              <a:solidFill>
                <a:schemeClr val="accent3">
                  <a:lumMod val="50000"/>
                </a:schemeClr>
              </a:solidFill>
            </a:endParaRPr>
          </a:p>
          <a:p>
            <a:pPr algn="r" rtl="1"/>
            <a:endParaRPr lang="ar-JO" b="1" dirty="0">
              <a:solidFill>
                <a:schemeClr val="accent3">
                  <a:lumMod val="50000"/>
                </a:schemeClr>
              </a:solidFill>
            </a:endParaRPr>
          </a:p>
          <a:p>
            <a:pPr algn="r" rtl="1"/>
            <a:r>
              <a:rPr lang="ar-JO" b="1" dirty="0">
                <a:solidFill>
                  <a:schemeClr val="accent3">
                    <a:lumMod val="50000"/>
                  </a:schemeClr>
                </a:solidFill>
              </a:rPr>
              <a:t>واضح إن خاصية </a:t>
            </a:r>
            <a:r>
              <a:rPr lang="en-US" b="1" dirty="0">
                <a:solidFill>
                  <a:schemeClr val="accent3">
                    <a:lumMod val="50000"/>
                  </a:schemeClr>
                </a:solidFill>
              </a:rPr>
              <a:t> </a:t>
            </a:r>
            <a:r>
              <a:rPr lang="en-US" b="1" dirty="0" err="1">
                <a:solidFill>
                  <a:schemeClr val="accent3">
                    <a:lumMod val="50000"/>
                  </a:schemeClr>
                </a:solidFill>
              </a:rPr>
              <a:t>user_reorder_ratio</a:t>
            </a:r>
            <a:r>
              <a:rPr lang="ar-JO" b="1" dirty="0">
                <a:solidFill>
                  <a:schemeClr val="accent3">
                    <a:lumMod val="50000"/>
                  </a:schemeClr>
                </a:solidFill>
              </a:rPr>
              <a:t>كانت الأعلى تأثير، وهذا يدل إن سلوك المستخدم السابق في إعادة الشراء هو عامل أساسي عند النموذج.</a:t>
            </a:r>
            <a:endParaRPr lang="en-US" b="1" dirty="0">
              <a:solidFill>
                <a:schemeClr val="accent3">
                  <a:lumMod val="50000"/>
                </a:schemeClr>
              </a:solidFill>
            </a:endParaRPr>
          </a:p>
          <a:p>
            <a:pPr algn="r" rtl="1"/>
            <a:endParaRPr lang="ar-JO" b="1" dirty="0">
              <a:solidFill>
                <a:schemeClr val="accent3">
                  <a:lumMod val="50000"/>
                </a:schemeClr>
              </a:solidFill>
            </a:endParaRPr>
          </a:p>
          <a:p>
            <a:pPr algn="r" rtl="1"/>
            <a:r>
              <a:rPr lang="ar-JO" b="1" dirty="0">
                <a:solidFill>
                  <a:schemeClr val="accent3">
                    <a:lumMod val="50000"/>
                  </a:schemeClr>
                </a:solidFill>
              </a:rPr>
              <a:t>بعد ذلك بتظهر خصائص مثل </a:t>
            </a:r>
            <a:r>
              <a:rPr lang="en-US" b="1" dirty="0">
                <a:solidFill>
                  <a:schemeClr val="accent3">
                    <a:lumMod val="50000"/>
                  </a:schemeClr>
                </a:solidFill>
              </a:rPr>
              <a:t> avg_basket_last_3 </a:t>
            </a:r>
            <a:r>
              <a:rPr lang="ar-JO" b="1" dirty="0">
                <a:solidFill>
                  <a:schemeClr val="accent3">
                    <a:lumMod val="50000"/>
                  </a:schemeClr>
                </a:solidFill>
              </a:rPr>
              <a:t>و </a:t>
            </a:r>
            <a:r>
              <a:rPr lang="en-US" b="1" dirty="0" err="1">
                <a:solidFill>
                  <a:schemeClr val="accent3">
                    <a:lumMod val="50000"/>
                  </a:schemeClr>
                </a:solidFill>
              </a:rPr>
              <a:t>user_total_orders</a:t>
            </a:r>
            <a:r>
              <a:rPr lang="en-US" b="1" dirty="0">
                <a:solidFill>
                  <a:schemeClr val="accent3">
                    <a:lumMod val="50000"/>
                  </a:schemeClr>
                </a:solidFill>
              </a:rPr>
              <a:t>، </a:t>
            </a:r>
            <a:r>
              <a:rPr lang="ar-JO" b="1" dirty="0">
                <a:solidFill>
                  <a:schemeClr val="accent3">
                    <a:lumMod val="50000"/>
                  </a:schemeClr>
                </a:solidFill>
              </a:rPr>
              <a:t>واللي بتعكس عدد الطلبات وحجم السلة، وهذا يعني إن نشاط المستخدم وعدد مشترياته له دور مهم في القرار.</a:t>
            </a:r>
            <a:endParaRPr lang="en-US" b="1" dirty="0">
              <a:solidFill>
                <a:schemeClr val="accent3">
                  <a:lumMod val="50000"/>
                </a:schemeClr>
              </a:solidFill>
            </a:endParaRPr>
          </a:p>
          <a:p>
            <a:pPr algn="r" rtl="1"/>
            <a:endParaRPr lang="ar-JO" b="1" dirty="0">
              <a:solidFill>
                <a:schemeClr val="accent3">
                  <a:lumMod val="50000"/>
                </a:schemeClr>
              </a:solidFill>
            </a:endParaRPr>
          </a:p>
          <a:p>
            <a:pPr algn="r" rtl="1"/>
            <a:r>
              <a:rPr lang="ar-JO" b="1" dirty="0">
                <a:solidFill>
                  <a:schemeClr val="accent3">
                    <a:lumMod val="50000"/>
                  </a:schemeClr>
                </a:solidFill>
              </a:rPr>
              <a:t>كمان خصائص الوقت مثل </a:t>
            </a:r>
            <a:r>
              <a:rPr lang="en-US" b="1" dirty="0" err="1">
                <a:solidFill>
                  <a:schemeClr val="accent3">
                    <a:lumMod val="50000"/>
                  </a:schemeClr>
                </a:solidFill>
              </a:rPr>
              <a:t>order_hour_of_day</a:t>
            </a:r>
            <a:r>
              <a:rPr lang="en-US" b="1" dirty="0">
                <a:solidFill>
                  <a:schemeClr val="accent3">
                    <a:lumMod val="50000"/>
                  </a:schemeClr>
                </a:solidFill>
              </a:rPr>
              <a:t> </a:t>
            </a:r>
            <a:r>
              <a:rPr lang="ar-JO" b="1" dirty="0">
                <a:solidFill>
                  <a:schemeClr val="accent3">
                    <a:lumMod val="50000"/>
                  </a:schemeClr>
                </a:solidFill>
              </a:rPr>
              <a:t>و </a:t>
            </a:r>
            <a:r>
              <a:rPr lang="en-US" b="1" dirty="0" err="1">
                <a:solidFill>
                  <a:schemeClr val="accent3">
                    <a:lumMod val="50000"/>
                  </a:schemeClr>
                </a:solidFill>
              </a:rPr>
              <a:t>days_since_prior_order</a:t>
            </a:r>
            <a:r>
              <a:rPr lang="en-US" b="1" dirty="0">
                <a:solidFill>
                  <a:schemeClr val="accent3">
                    <a:lumMod val="50000"/>
                  </a:schemeClr>
                </a:solidFill>
              </a:rPr>
              <a:t> </a:t>
            </a:r>
            <a:r>
              <a:rPr lang="ar-JO" b="1" dirty="0">
                <a:solidFill>
                  <a:schemeClr val="accent3">
                    <a:lumMod val="50000"/>
                  </a:schemeClr>
                </a:solidFill>
              </a:rPr>
              <a:t>كان إلها تأثير واضح، وهذا يبين إن توقيت الشراء والفترة بين الطلبات بتأثر على احتمالية إعادة الشراء.</a:t>
            </a:r>
            <a:endParaRPr lang="en-US" b="1" dirty="0">
              <a:solidFill>
                <a:schemeClr val="accent3">
                  <a:lumMod val="50000"/>
                </a:schemeClr>
              </a:solidFill>
            </a:endParaRPr>
          </a:p>
          <a:p>
            <a:pPr algn="r" rtl="1"/>
            <a:endParaRPr lang="ar-JO" b="1" dirty="0">
              <a:solidFill>
                <a:schemeClr val="accent3">
                  <a:lumMod val="50000"/>
                </a:schemeClr>
              </a:solidFill>
            </a:endParaRPr>
          </a:p>
          <a:p>
            <a:pPr algn="r" rtl="1"/>
            <a:r>
              <a:rPr lang="ar-JO" b="1" dirty="0">
                <a:solidFill>
                  <a:schemeClr val="accent3">
                    <a:lumMod val="50000"/>
                  </a:schemeClr>
                </a:solidFill>
              </a:rPr>
              <a:t>بالمقابل، الخصائص ذات القيم الأقل كان تأثيرها أضعف، ودورها في قرار النموذج محدود مقارنة بالخصائص الأساسية</a:t>
            </a:r>
            <a:endParaRPr lang="en-US" b="1" dirty="0">
              <a:solidFill>
                <a:schemeClr val="accent3">
                  <a:lumMod val="50000"/>
                </a:schemeClr>
              </a:solidFill>
            </a:endParaRPr>
          </a:p>
        </p:txBody>
      </p:sp>
    </p:spTree>
    <p:extLst>
      <p:ext uri="{BB962C8B-B14F-4D97-AF65-F5344CB8AC3E}">
        <p14:creationId xmlns:p14="http://schemas.microsoft.com/office/powerpoint/2010/main" val="304114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1264-8358-7660-D383-4CAECA094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50808-213B-80C0-6973-BCF28EA2023A}"/>
              </a:ext>
            </a:extLst>
          </p:cNvPr>
          <p:cNvSpPr>
            <a:spLocks noGrp="1"/>
          </p:cNvSpPr>
          <p:nvPr>
            <p:ph type="title"/>
          </p:nvPr>
        </p:nvSpPr>
        <p:spPr>
          <a:xfrm>
            <a:off x="1602657" y="167148"/>
            <a:ext cx="9928123" cy="721773"/>
          </a:xfrm>
          <a:noFill/>
        </p:spPr>
        <p:txBody>
          <a:bodyPr anchor="b"/>
          <a:lstStyle/>
          <a:p>
            <a:pPr algn="ctr"/>
            <a:r>
              <a:rPr lang="en-US" b="1" dirty="0">
                <a:solidFill>
                  <a:schemeClr val="accent6">
                    <a:lumMod val="75000"/>
                    <a:lumOff val="25000"/>
                  </a:schemeClr>
                </a:solidFill>
              </a:rPr>
              <a:t>LIGHT GBM Confusion Matrix </a:t>
            </a:r>
            <a:endParaRPr lang="en-US" dirty="0">
              <a:solidFill>
                <a:schemeClr val="accent6">
                  <a:lumMod val="75000"/>
                  <a:lumOff val="25000"/>
                </a:schemeClr>
              </a:solidFill>
            </a:endParaRPr>
          </a:p>
        </p:txBody>
      </p:sp>
      <p:graphicFrame>
        <p:nvGraphicFramePr>
          <p:cNvPr id="15" name="Table Placeholder 3">
            <a:extLst>
              <a:ext uri="{FF2B5EF4-FFF2-40B4-BE49-F238E27FC236}">
                <a16:creationId xmlns:a16="http://schemas.microsoft.com/office/drawing/2014/main" id="{DF7CDCDB-F2EA-0150-69FD-DB6F4513B4CD}"/>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4" name="Picture 3" descr="A green and white chart&#10;&#10;AI-generated content may be incorrect.">
            <a:extLst>
              <a:ext uri="{FF2B5EF4-FFF2-40B4-BE49-F238E27FC236}">
                <a16:creationId xmlns:a16="http://schemas.microsoft.com/office/drawing/2014/main" id="{73FF8AFF-FC56-151F-4531-A8FBCD556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8111"/>
            <a:ext cx="12265572" cy="5960486"/>
          </a:xfrm>
          <a:prstGeom prst="rect">
            <a:avLst/>
          </a:prstGeom>
        </p:spPr>
      </p:pic>
    </p:spTree>
    <p:extLst>
      <p:ext uri="{BB962C8B-B14F-4D97-AF65-F5344CB8AC3E}">
        <p14:creationId xmlns:p14="http://schemas.microsoft.com/office/powerpoint/2010/main" val="321151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995EF-122D-3BA3-317E-F1A86EA1A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674C-5122-E38C-9F8D-76B4E2F6E24C}"/>
              </a:ext>
            </a:extLst>
          </p:cNvPr>
          <p:cNvSpPr>
            <a:spLocks noGrp="1"/>
          </p:cNvSpPr>
          <p:nvPr>
            <p:ph type="title"/>
          </p:nvPr>
        </p:nvSpPr>
        <p:spPr>
          <a:xfrm>
            <a:off x="838200" y="133629"/>
            <a:ext cx="10515600" cy="1325563"/>
          </a:xfrm>
          <a:noFill/>
        </p:spPr>
        <p:txBody>
          <a:bodyPr anchor="b"/>
          <a:lstStyle/>
          <a:p>
            <a:pPr algn="ctr"/>
            <a:r>
              <a:rPr lang="en-US" b="1" dirty="0">
                <a:solidFill>
                  <a:schemeClr val="accent6">
                    <a:lumMod val="75000"/>
                    <a:lumOff val="25000"/>
                  </a:schemeClr>
                </a:solidFill>
              </a:rPr>
              <a:t>LIGHT GBM Confusion Matrix </a:t>
            </a:r>
            <a:endParaRPr lang="en-US" dirty="0"/>
          </a:p>
        </p:txBody>
      </p:sp>
      <p:graphicFrame>
        <p:nvGraphicFramePr>
          <p:cNvPr id="15" name="Table Placeholder 3">
            <a:extLst>
              <a:ext uri="{FF2B5EF4-FFF2-40B4-BE49-F238E27FC236}">
                <a16:creationId xmlns:a16="http://schemas.microsoft.com/office/drawing/2014/main" id="{8C319AE2-2F8F-5E1D-2AD7-0B5686CB638E}"/>
              </a:ext>
            </a:extLst>
          </p:cNvPr>
          <p:cNvGraphicFramePr>
            <a:graphicFrameLocks noGrp="1"/>
          </p:cNvGraphicFramePr>
          <p:nvPr>
            <p:ph type="tbl" sz="quarter" idx="13"/>
            <p:extLst>
              <p:ext uri="{D42A27DB-BD31-4B8C-83A1-F6EECF244321}">
                <p14:modId xmlns:p14="http://schemas.microsoft.com/office/powerpoint/2010/main" val="723857143"/>
              </p:ext>
            </p:extLst>
          </p:nvPr>
        </p:nvGraphicFramePr>
        <p:xfrm>
          <a:off x="3440521" y="8658971"/>
          <a:ext cx="2502914"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764878">
                  <a:extLst>
                    <a:ext uri="{9D8B030D-6E8A-4147-A177-3AD203B41FA5}">
                      <a16:colId xmlns:a16="http://schemas.microsoft.com/office/drawing/2014/main" val="3953468724"/>
                    </a:ext>
                  </a:extLst>
                </a:gridCol>
                <a:gridCol w="764878">
                  <a:extLst>
                    <a:ext uri="{9D8B030D-6E8A-4147-A177-3AD203B41FA5}">
                      <a16:colId xmlns:a16="http://schemas.microsoft.com/office/drawing/2014/main" val="4277526474"/>
                    </a:ext>
                  </a:extLst>
                </a:gridCol>
                <a:gridCol w="764878">
                  <a:extLst>
                    <a:ext uri="{9D8B030D-6E8A-4147-A177-3AD203B41FA5}">
                      <a16:colId xmlns:a16="http://schemas.microsoft.com/office/drawing/2014/main" val="2438884888"/>
                    </a:ext>
                  </a:extLst>
                </a:gridCol>
              </a:tblGrid>
              <a:tr h="2761851">
                <a:tc>
                  <a:txBody>
                    <a:bodyPr/>
                    <a:lstStyle/>
                    <a:p>
                      <a:pPr algn="ctr"/>
                      <a:r>
                        <a:rPr lang="en-US" b="0" dirty="0">
                          <a:latin typeface="+mn-lt"/>
                        </a:rPr>
                        <a:t>Impact factor</a:t>
                      </a: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4329388">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4105454">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5449057">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2761851">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5896924">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3" name="TextBox 2">
            <a:extLst>
              <a:ext uri="{FF2B5EF4-FFF2-40B4-BE49-F238E27FC236}">
                <a16:creationId xmlns:a16="http://schemas.microsoft.com/office/drawing/2014/main" id="{F186E891-596A-1F1A-0A30-5888CAE8F964}"/>
              </a:ext>
            </a:extLst>
          </p:cNvPr>
          <p:cNvSpPr txBox="1"/>
          <p:nvPr/>
        </p:nvSpPr>
        <p:spPr>
          <a:xfrm>
            <a:off x="245806" y="2115076"/>
            <a:ext cx="11739717" cy="2677656"/>
          </a:xfrm>
          <a:prstGeom prst="rect">
            <a:avLst/>
          </a:prstGeom>
          <a:noFill/>
        </p:spPr>
        <p:txBody>
          <a:bodyPr wrap="square" rtlCol="0">
            <a:spAutoFit/>
          </a:bodyPr>
          <a:lstStyle/>
          <a:p>
            <a:pPr algn="r" rtl="1"/>
            <a:r>
              <a:rPr lang="ar-JO" sz="2400" b="1" dirty="0">
                <a:solidFill>
                  <a:schemeClr val="accent6">
                    <a:lumMod val="75000"/>
                    <a:lumOff val="25000"/>
                  </a:schemeClr>
                </a:solidFill>
              </a:rPr>
              <a:t>من خلال </a:t>
            </a:r>
            <a:r>
              <a:rPr lang="en-US" sz="2400" b="1" dirty="0">
                <a:solidFill>
                  <a:schemeClr val="accent6">
                    <a:lumMod val="75000"/>
                    <a:lumOff val="25000"/>
                  </a:schemeClr>
                </a:solidFill>
              </a:rPr>
              <a:t>Confusion Matrix</a:t>
            </a:r>
            <a:r>
              <a:rPr lang="ar-JO" sz="2400" b="1" dirty="0">
                <a:solidFill>
                  <a:schemeClr val="accent6">
                    <a:lumMod val="75000"/>
                    <a:lumOff val="25000"/>
                  </a:schemeClr>
                </a:solidFill>
              </a:rPr>
              <a:t> </a:t>
            </a:r>
            <a:r>
              <a:rPr lang="en-US" sz="2400" b="1" dirty="0">
                <a:solidFill>
                  <a:schemeClr val="accent6">
                    <a:lumMod val="75000"/>
                    <a:lumOff val="25000"/>
                  </a:schemeClr>
                </a:solidFill>
              </a:rPr>
              <a:t> </a:t>
            </a:r>
            <a:r>
              <a:rPr lang="ar-JO" sz="2400" b="1" dirty="0">
                <a:solidFill>
                  <a:schemeClr val="accent6">
                    <a:lumMod val="75000"/>
                    <a:lumOff val="25000"/>
                  </a:schemeClr>
                </a:solidFill>
              </a:rPr>
              <a:t>لموديل  </a:t>
            </a:r>
            <a:r>
              <a:rPr lang="en-US" sz="2400" b="1" dirty="0" err="1">
                <a:solidFill>
                  <a:schemeClr val="accent6">
                    <a:lumMod val="75000"/>
                    <a:lumOff val="25000"/>
                  </a:schemeClr>
                </a:solidFill>
              </a:rPr>
              <a:t>LightGBM</a:t>
            </a:r>
            <a:r>
              <a:rPr lang="ar-JO" sz="2400" b="1" dirty="0">
                <a:solidFill>
                  <a:schemeClr val="accent6">
                    <a:lumMod val="75000"/>
                    <a:lumOff val="25000"/>
                  </a:schemeClr>
                </a:solidFill>
              </a:rPr>
              <a:t> </a:t>
            </a:r>
            <a:r>
              <a:rPr lang="en-US" sz="2400" b="1" dirty="0">
                <a:solidFill>
                  <a:schemeClr val="accent6">
                    <a:lumMod val="75000"/>
                    <a:lumOff val="25000"/>
                  </a:schemeClr>
                </a:solidFill>
              </a:rPr>
              <a:t> </a:t>
            </a:r>
            <a:r>
              <a:rPr lang="ar-JO" sz="2400" b="1" dirty="0">
                <a:solidFill>
                  <a:schemeClr val="accent6">
                    <a:lumMod val="75000"/>
                    <a:lumOff val="25000"/>
                  </a:schemeClr>
                </a:solidFill>
              </a:rPr>
              <a:t>بنلاحظ إن أغلب التنبؤات كانت صحيحة، خصوصًا لما النموذج توقّع إعادة الشراء وصار فعليًا.</a:t>
            </a:r>
          </a:p>
          <a:p>
            <a:pPr algn="r" rtl="1"/>
            <a:endParaRPr lang="ar-JO" sz="2400" b="1" dirty="0">
              <a:solidFill>
                <a:schemeClr val="accent6">
                  <a:lumMod val="75000"/>
                  <a:lumOff val="25000"/>
                </a:schemeClr>
              </a:solidFill>
            </a:endParaRPr>
          </a:p>
          <a:p>
            <a:pPr algn="r" rtl="1"/>
            <a:r>
              <a:rPr lang="ar-JO" sz="2400" b="1" dirty="0">
                <a:solidFill>
                  <a:schemeClr val="accent6">
                    <a:lumMod val="75000"/>
                    <a:lumOff val="25000"/>
                  </a:schemeClr>
                </a:solidFill>
              </a:rPr>
              <a:t>في بعض الحالات النموذج توقّع إعادة شراء لكنها ما صارت، وفي حالات أقل ما توقّع إعادة شراء لكنها صارت فعليًا.</a:t>
            </a:r>
          </a:p>
          <a:p>
            <a:pPr algn="r" rtl="1"/>
            <a:endParaRPr lang="ar-JO" sz="2400" b="1" dirty="0">
              <a:solidFill>
                <a:schemeClr val="accent6">
                  <a:lumMod val="75000"/>
                  <a:lumOff val="25000"/>
                </a:schemeClr>
              </a:solidFill>
            </a:endParaRPr>
          </a:p>
          <a:p>
            <a:pPr algn="r" rtl="1"/>
            <a:r>
              <a:rPr lang="ar-JO" sz="2400" b="1" dirty="0">
                <a:solidFill>
                  <a:schemeClr val="accent6">
                    <a:lumMod val="75000"/>
                    <a:lumOff val="25000"/>
                  </a:schemeClr>
                </a:solidFill>
              </a:rPr>
              <a:t>بشكل عام، النتائج بتبيّن إن الموديل أداؤه جيد وبيعرف يميّز بشكل مناسب بين إعادة الشراء وعدمها، مع وجود أخطاء بسيطة طبيعية بأي موديل تصنيف</a:t>
            </a:r>
            <a:endParaRPr lang="en-US" sz="2400" b="1" dirty="0">
              <a:solidFill>
                <a:schemeClr val="accent6">
                  <a:lumMod val="75000"/>
                  <a:lumOff val="25000"/>
                </a:schemeClr>
              </a:solidFill>
            </a:endParaRPr>
          </a:p>
        </p:txBody>
      </p:sp>
    </p:spTree>
    <p:extLst>
      <p:ext uri="{BB962C8B-B14F-4D97-AF65-F5344CB8AC3E}">
        <p14:creationId xmlns:p14="http://schemas.microsoft.com/office/powerpoint/2010/main" val="393718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133629"/>
            <a:ext cx="10515600" cy="1325563"/>
          </a:xfrm>
          <a:noFill/>
        </p:spPr>
        <p:txBody>
          <a:bodyPr anchor="b"/>
          <a:lstStyle/>
          <a:p>
            <a:r>
              <a:rPr lang="en-US" dirty="0" err="1"/>
              <a:t>sxafe</a:t>
            </a:r>
            <a:endParaRPr lang="en-US" dirty="0"/>
          </a:p>
        </p:txBody>
      </p:sp>
      <p:graphicFrame>
        <p:nvGraphicFramePr>
          <p:cNvPr id="15" name="Table Placeholder 3">
            <a:extLst>
              <a:ext uri="{FF2B5EF4-FFF2-40B4-BE49-F238E27FC236}">
                <a16:creationId xmlns:a16="http://schemas.microsoft.com/office/drawing/2014/main" id="{81012411-049E-B618-E9BE-800979D76AFD}"/>
              </a:ext>
            </a:extLst>
          </p:cNvPr>
          <p:cNvGraphicFramePr>
            <a:graphicFrameLocks noGrp="1"/>
          </p:cNvGraphicFramePr>
          <p:nvPr>
            <p:ph type="tbl" sz="quarter" idx="13"/>
            <p:extLst>
              <p:ext uri="{D42A27DB-BD31-4B8C-83A1-F6EECF244321}">
                <p14:modId xmlns:p14="http://schemas.microsoft.com/office/powerpoint/2010/main" val="3976816803"/>
              </p:ext>
            </p:extLst>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6" name="Picture 5" descr="A graph with blue and white text">
            <a:extLst>
              <a:ext uri="{FF2B5EF4-FFF2-40B4-BE49-F238E27FC236}">
                <a16:creationId xmlns:a16="http://schemas.microsoft.com/office/drawing/2014/main" id="{F3865936-B936-FFFA-8926-1B2391EE8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142"/>
            <a:ext cx="12192000" cy="6405716"/>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1AAD6-B7DC-ABF9-081C-6F9E974DA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A2D3F-65BD-5748-22AC-2298B61B5205}"/>
              </a:ext>
            </a:extLst>
          </p:cNvPr>
          <p:cNvSpPr>
            <a:spLocks noGrp="1"/>
          </p:cNvSpPr>
          <p:nvPr>
            <p:ph type="title"/>
          </p:nvPr>
        </p:nvSpPr>
        <p:spPr>
          <a:xfrm>
            <a:off x="838200" y="442452"/>
            <a:ext cx="10515600" cy="977411"/>
          </a:xfrm>
          <a:noFill/>
        </p:spPr>
        <p:txBody>
          <a:bodyPr anchor="b"/>
          <a:lstStyle/>
          <a:p>
            <a:pPr algn="ctr"/>
            <a:r>
              <a:rPr lang="en-US" b="1" dirty="0">
                <a:solidFill>
                  <a:srgbClr val="261BB5"/>
                </a:solidFill>
                <a:cs typeface="Aharoni" panose="02010803020104030203" pitchFamily="2" charset="-79"/>
              </a:rPr>
              <a:t>Feature Importance (Decision Tree classifier)</a:t>
            </a:r>
          </a:p>
        </p:txBody>
      </p:sp>
      <p:graphicFrame>
        <p:nvGraphicFramePr>
          <p:cNvPr id="15" name="Table Placeholder 3">
            <a:extLst>
              <a:ext uri="{FF2B5EF4-FFF2-40B4-BE49-F238E27FC236}">
                <a16:creationId xmlns:a16="http://schemas.microsoft.com/office/drawing/2014/main" id="{636985DA-357B-608F-E689-26A5047523C9}"/>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4" name="TextBox 3">
            <a:extLst>
              <a:ext uri="{FF2B5EF4-FFF2-40B4-BE49-F238E27FC236}">
                <a16:creationId xmlns:a16="http://schemas.microsoft.com/office/drawing/2014/main" id="{F1C28338-57D3-D5B3-34DE-F3124E009F2E}"/>
              </a:ext>
            </a:extLst>
          </p:cNvPr>
          <p:cNvSpPr txBox="1"/>
          <p:nvPr/>
        </p:nvSpPr>
        <p:spPr>
          <a:xfrm>
            <a:off x="349046" y="1617808"/>
            <a:ext cx="12103510" cy="5016758"/>
          </a:xfrm>
          <a:prstGeom prst="rect">
            <a:avLst/>
          </a:prstGeom>
          <a:noFill/>
        </p:spPr>
        <p:txBody>
          <a:bodyPr wrap="square" rtlCol="0">
            <a:spAutoFit/>
          </a:bodyPr>
          <a:lstStyle/>
          <a:p>
            <a:pPr lvl="2" algn="r" rtl="1"/>
            <a:r>
              <a:rPr lang="ar-JO" sz="2000" b="1" dirty="0">
                <a:solidFill>
                  <a:srgbClr val="0070C0"/>
                </a:solidFill>
              </a:rPr>
              <a:t>بتوضح الرسمة اي من </a:t>
            </a:r>
            <a:r>
              <a:rPr lang="en-US" sz="2000" b="1" dirty="0">
                <a:solidFill>
                  <a:srgbClr val="0070C0"/>
                </a:solidFill>
              </a:rPr>
              <a:t>features </a:t>
            </a:r>
            <a:r>
              <a:rPr lang="ar-JO" sz="2000" b="1" dirty="0">
                <a:solidFill>
                  <a:srgbClr val="0070C0"/>
                </a:solidFill>
              </a:rPr>
              <a:t> الها التأثير الاكبر على قرارات النموذج </a:t>
            </a:r>
            <a:r>
              <a:rPr lang="en-US" sz="2000" b="1" dirty="0">
                <a:solidFill>
                  <a:srgbClr val="0070C0"/>
                </a:solidFill>
              </a:rPr>
              <a:t>Decision Tree </a:t>
            </a:r>
            <a:endParaRPr lang="ar-JO" sz="2000" b="1" dirty="0">
              <a:solidFill>
                <a:srgbClr val="0070C0"/>
              </a:solidFill>
            </a:endParaRPr>
          </a:p>
          <a:p>
            <a:pPr lvl="2" algn="r" rtl="1"/>
            <a:endParaRPr lang="en-US" sz="2000" b="1" dirty="0">
              <a:solidFill>
                <a:srgbClr val="0070C0"/>
              </a:solidFill>
            </a:endParaRPr>
          </a:p>
          <a:p>
            <a:pPr lvl="2" algn="r" rtl="1"/>
            <a:r>
              <a:rPr lang="en-US" sz="2000" b="1" dirty="0">
                <a:solidFill>
                  <a:srgbClr val="0070C0"/>
                </a:solidFill>
              </a:rPr>
              <a:t> </a:t>
            </a:r>
            <a:r>
              <a:rPr lang="ar-JO" sz="2000" b="1" dirty="0">
                <a:solidFill>
                  <a:srgbClr val="0070C0"/>
                </a:solidFill>
              </a:rPr>
              <a:t>من الرسم منلاحظ ان اكثر </a:t>
            </a:r>
            <a:r>
              <a:rPr lang="en-US" sz="2000" b="1" dirty="0">
                <a:solidFill>
                  <a:srgbClr val="0070C0"/>
                </a:solidFill>
              </a:rPr>
              <a:t>feature </a:t>
            </a:r>
            <a:r>
              <a:rPr lang="ar-JO" sz="2000" b="1" dirty="0">
                <a:solidFill>
                  <a:srgbClr val="0070C0"/>
                </a:solidFill>
              </a:rPr>
              <a:t> الاكثر تأثيرا </a:t>
            </a:r>
            <a:r>
              <a:rPr lang="en-US" sz="2000" b="1" dirty="0" err="1">
                <a:solidFill>
                  <a:srgbClr val="0070C0"/>
                </a:solidFill>
              </a:rPr>
              <a:t>num_user_dept_reorder_ratio</a:t>
            </a:r>
            <a:r>
              <a:rPr lang="ar-JO" sz="2000" b="1" dirty="0">
                <a:solidFill>
                  <a:srgbClr val="0070C0"/>
                </a:solidFill>
              </a:rPr>
              <a:t> وهذا يعني ان سلوك المستخدم في اعادة شراء منتجات من نفس القسم كان العامل الاهم في تصنيف النموذج .</a:t>
            </a:r>
          </a:p>
          <a:p>
            <a:pPr lvl="2" algn="r" rtl="1"/>
            <a:endParaRPr lang="ar-JO" sz="2000" b="1" dirty="0">
              <a:solidFill>
                <a:srgbClr val="0070C0"/>
              </a:solidFill>
            </a:endParaRPr>
          </a:p>
          <a:p>
            <a:pPr lvl="2" algn="r" rtl="1"/>
            <a:r>
              <a:rPr lang="ar-JO" sz="2000" b="1" dirty="0">
                <a:solidFill>
                  <a:srgbClr val="0070C0"/>
                </a:solidFill>
              </a:rPr>
              <a:t>كمان في خصائص ثانية الها تأثير واضح  مثل عدد الايام منذ اخر طلب وعدد الطلبات منذ اخر شراء هاد الاشي بدل ان تاريخ الشراء وتكراره الهم دور كبير في فهم سلوك المستخدم .</a:t>
            </a:r>
          </a:p>
          <a:p>
            <a:pPr lvl="2" algn="r" rtl="1"/>
            <a:endParaRPr lang="ar-JO" sz="2000" b="1" dirty="0">
              <a:solidFill>
                <a:srgbClr val="0070C0"/>
              </a:solidFill>
            </a:endParaRPr>
          </a:p>
          <a:p>
            <a:pPr lvl="2" algn="r" rtl="1"/>
            <a:r>
              <a:rPr lang="ar-JO" sz="2000" b="1" dirty="0">
                <a:solidFill>
                  <a:srgbClr val="0070C0"/>
                </a:solidFill>
              </a:rPr>
              <a:t>بالمقابل في خصائص تأثيرها ضعيف جداا, مثل بعض المتغيرات الزمنية او الفئوية وهاد الاشي بدل انها ما بتأثر كثير على قرار النموذج </a:t>
            </a:r>
          </a:p>
          <a:p>
            <a:pPr lvl="2" algn="r" rtl="1"/>
            <a:endParaRPr lang="en-US" sz="2000" b="1" dirty="0">
              <a:solidFill>
                <a:srgbClr val="0070C0"/>
              </a:solidFill>
            </a:endParaRPr>
          </a:p>
          <a:p>
            <a:pPr lvl="2" algn="r" rtl="1"/>
            <a:r>
              <a:rPr lang="ar-JO" sz="2000" b="1" dirty="0">
                <a:solidFill>
                  <a:srgbClr val="0070C0"/>
                </a:solidFill>
              </a:rPr>
              <a:t>الفكرة: عند تحليل النتائج نركز على الخصائص الاكثر تأثيرا لانه بعتمد عليها الموديل بشكل اساسي والخصائص ذات التأثير الضعيف لا نستخدمها حتى لا تؤثر بشكل سلبي او غير مهم على القرار النهائي </a:t>
            </a:r>
          </a:p>
          <a:p>
            <a:pPr lvl="2" algn="r" rtl="1"/>
            <a:endParaRPr lang="ar-JO" sz="2000" b="1" dirty="0">
              <a:solidFill>
                <a:srgbClr val="0070C0"/>
              </a:solidFill>
            </a:endParaRPr>
          </a:p>
          <a:p>
            <a:pPr lvl="2" algn="r" rtl="1"/>
            <a:r>
              <a:rPr lang="ar-JO" sz="2000" b="1" u="sng" dirty="0">
                <a:solidFill>
                  <a:srgbClr val="0070C0"/>
                </a:solidFill>
              </a:rPr>
              <a:t>بشكل عام </a:t>
            </a:r>
            <a:r>
              <a:rPr lang="ar-JO" sz="2000" b="1" dirty="0">
                <a:solidFill>
                  <a:srgbClr val="0070C0"/>
                </a:solidFill>
              </a:rPr>
              <a:t>هاي الرسمة بتساعدنا نفهم ليش النموذج اخذ قراراته وبتعطينا فكرة اوضح عن العوامل اللي بيعتمد عليها في التصنيف وهذا جزء مهم من </a:t>
            </a:r>
            <a:r>
              <a:rPr lang="en-US" sz="2000" b="1" dirty="0">
                <a:solidFill>
                  <a:srgbClr val="0070C0"/>
                </a:solidFill>
              </a:rPr>
              <a:t>Explainability </a:t>
            </a:r>
            <a:r>
              <a:rPr lang="ar-JO" sz="2000" b="1" dirty="0">
                <a:solidFill>
                  <a:srgbClr val="0070C0"/>
                </a:solidFill>
              </a:rPr>
              <a:t> للموديل </a:t>
            </a:r>
          </a:p>
          <a:p>
            <a:pPr algn="r" rtl="1"/>
            <a:endParaRPr lang="ar-JO" sz="2000" b="1" dirty="0">
              <a:solidFill>
                <a:schemeClr val="accent6">
                  <a:lumMod val="90000"/>
                  <a:lumOff val="10000"/>
                </a:schemeClr>
              </a:solidFill>
            </a:endParaRPr>
          </a:p>
        </p:txBody>
      </p:sp>
    </p:spTree>
    <p:extLst>
      <p:ext uri="{BB962C8B-B14F-4D97-AF65-F5344CB8AC3E}">
        <p14:creationId xmlns:p14="http://schemas.microsoft.com/office/powerpoint/2010/main" val="58927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8515-4A18-BC29-A631-58C211DCC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3769D-5453-1C36-96E8-3CEAC87D9739}"/>
              </a:ext>
            </a:extLst>
          </p:cNvPr>
          <p:cNvSpPr>
            <a:spLocks noGrp="1"/>
          </p:cNvSpPr>
          <p:nvPr>
            <p:ph type="title"/>
          </p:nvPr>
        </p:nvSpPr>
        <p:spPr>
          <a:xfrm>
            <a:off x="838200" y="270387"/>
            <a:ext cx="10515600" cy="475971"/>
          </a:xfrm>
          <a:noFill/>
        </p:spPr>
        <p:txBody>
          <a:bodyPr anchor="b"/>
          <a:lstStyle/>
          <a:p>
            <a:pPr algn="ctr"/>
            <a:r>
              <a:rPr lang="en-US" b="1" dirty="0">
                <a:solidFill>
                  <a:schemeClr val="accent4">
                    <a:lumMod val="75000"/>
                  </a:schemeClr>
                </a:solidFill>
              </a:rPr>
              <a:t>Decision Tree Confusion Matrix </a:t>
            </a:r>
            <a:endParaRPr lang="en-US" dirty="0"/>
          </a:p>
        </p:txBody>
      </p:sp>
      <p:graphicFrame>
        <p:nvGraphicFramePr>
          <p:cNvPr id="15" name="Table Placeholder 3">
            <a:extLst>
              <a:ext uri="{FF2B5EF4-FFF2-40B4-BE49-F238E27FC236}">
                <a16:creationId xmlns:a16="http://schemas.microsoft.com/office/drawing/2014/main" id="{45E3A121-6A9A-1D55-0478-04825B98F4AB}"/>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5" name="Picture 4" descr="A chart of a tree confusion matrix">
            <a:extLst>
              <a:ext uri="{FF2B5EF4-FFF2-40B4-BE49-F238E27FC236}">
                <a16:creationId xmlns:a16="http://schemas.microsoft.com/office/drawing/2014/main" id="{F31A542B-9969-442D-2ACD-6F213ECF6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358"/>
            <a:ext cx="11847870" cy="5841255"/>
          </a:xfrm>
          <a:prstGeom prst="rect">
            <a:avLst/>
          </a:prstGeom>
        </p:spPr>
      </p:pic>
    </p:spTree>
    <p:extLst>
      <p:ext uri="{BB962C8B-B14F-4D97-AF65-F5344CB8AC3E}">
        <p14:creationId xmlns:p14="http://schemas.microsoft.com/office/powerpoint/2010/main" val="112435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BAD8-A8FB-754B-520E-6395899A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48976-8C80-2E5D-DC55-FA44BA6737B4}"/>
              </a:ext>
            </a:extLst>
          </p:cNvPr>
          <p:cNvSpPr>
            <a:spLocks noGrp="1"/>
          </p:cNvSpPr>
          <p:nvPr>
            <p:ph type="title"/>
          </p:nvPr>
        </p:nvSpPr>
        <p:spPr>
          <a:xfrm>
            <a:off x="710380" y="487590"/>
            <a:ext cx="10940845" cy="780771"/>
          </a:xfrm>
          <a:noFill/>
        </p:spPr>
        <p:txBody>
          <a:bodyPr anchor="b"/>
          <a:lstStyle/>
          <a:p>
            <a:pPr algn="ctr"/>
            <a:r>
              <a:rPr lang="en-US" b="1" dirty="0">
                <a:solidFill>
                  <a:schemeClr val="accent4">
                    <a:lumMod val="75000"/>
                  </a:schemeClr>
                </a:solidFill>
              </a:rPr>
              <a:t>Decision Tree Confusion Matrix </a:t>
            </a:r>
          </a:p>
        </p:txBody>
      </p:sp>
      <p:graphicFrame>
        <p:nvGraphicFramePr>
          <p:cNvPr id="15" name="Table Placeholder 3">
            <a:extLst>
              <a:ext uri="{FF2B5EF4-FFF2-40B4-BE49-F238E27FC236}">
                <a16:creationId xmlns:a16="http://schemas.microsoft.com/office/drawing/2014/main" id="{C939FF7F-C5A3-E6DE-D553-C1A5B7280905}"/>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4" name="TextBox 3">
            <a:extLst>
              <a:ext uri="{FF2B5EF4-FFF2-40B4-BE49-F238E27FC236}">
                <a16:creationId xmlns:a16="http://schemas.microsoft.com/office/drawing/2014/main" id="{BB3C2E92-7086-3CF8-9BFC-4F3C07FA9CF4}"/>
              </a:ext>
            </a:extLst>
          </p:cNvPr>
          <p:cNvSpPr txBox="1"/>
          <p:nvPr/>
        </p:nvSpPr>
        <p:spPr>
          <a:xfrm>
            <a:off x="117986" y="1551563"/>
            <a:ext cx="11533239" cy="4062651"/>
          </a:xfrm>
          <a:prstGeom prst="rect">
            <a:avLst/>
          </a:prstGeom>
          <a:noFill/>
        </p:spPr>
        <p:txBody>
          <a:bodyPr wrap="square" rtlCol="0">
            <a:spAutoFit/>
          </a:bodyPr>
          <a:lstStyle/>
          <a:p>
            <a:pPr algn="r" rtl="1"/>
            <a:r>
              <a:rPr lang="ar-JO" sz="2000" b="1" dirty="0">
                <a:solidFill>
                  <a:schemeClr val="accent3">
                    <a:lumMod val="50000"/>
                  </a:schemeClr>
                </a:solidFill>
              </a:rPr>
              <a:t>استخدمنا </a:t>
            </a:r>
            <a:r>
              <a:rPr lang="en-US" sz="2000" b="1" dirty="0">
                <a:solidFill>
                  <a:schemeClr val="accent3">
                    <a:lumMod val="50000"/>
                  </a:schemeClr>
                </a:solidFill>
              </a:rPr>
              <a:t>Confusion Matrix </a:t>
            </a:r>
            <a:r>
              <a:rPr lang="ar-JO" sz="2000" b="1" dirty="0">
                <a:solidFill>
                  <a:schemeClr val="accent3">
                    <a:lumMod val="50000"/>
                  </a:schemeClr>
                </a:solidFill>
              </a:rPr>
              <a:t> عشان نفهم اداء الموديل بشكل اوضح مش بس رقم رقم الاكيورسي .</a:t>
            </a:r>
          </a:p>
          <a:p>
            <a:pPr algn="r" rtl="1"/>
            <a:r>
              <a:rPr lang="ar-JO" sz="2000" b="1" dirty="0">
                <a:solidFill>
                  <a:schemeClr val="accent3">
                    <a:lumMod val="50000"/>
                  </a:schemeClr>
                </a:solidFill>
              </a:rPr>
              <a:t>بتورجينا كم تنبؤ كان صح وكم كان غلط لكل فئه (0 و1 )</a:t>
            </a:r>
          </a:p>
          <a:p>
            <a:pPr algn="r" rtl="1"/>
            <a:endParaRPr lang="ar-JO" sz="2000" b="1" dirty="0">
              <a:solidFill>
                <a:schemeClr val="accent3">
                  <a:lumMod val="50000"/>
                </a:schemeClr>
              </a:solidFill>
            </a:endParaRPr>
          </a:p>
          <a:p>
            <a:pPr algn="r" rtl="1"/>
            <a:r>
              <a:rPr lang="ar-JO" sz="2000" b="1" dirty="0">
                <a:solidFill>
                  <a:schemeClr val="accent3">
                    <a:lumMod val="50000"/>
                  </a:schemeClr>
                </a:solidFill>
              </a:rPr>
              <a:t>الموديل توقع إعادة شراء، وبالفعل صار إعادة شراء</a:t>
            </a:r>
            <a:r>
              <a:rPr lang="en-US" sz="2000" b="1" dirty="0">
                <a:solidFill>
                  <a:schemeClr val="accent3">
                    <a:lumMod val="50000"/>
                  </a:schemeClr>
                </a:solidFill>
              </a:rPr>
              <a:t> </a:t>
            </a:r>
            <a:r>
              <a:rPr lang="ar-JO" sz="2000" b="1" dirty="0">
                <a:solidFill>
                  <a:schemeClr val="accent3">
                    <a:lumMod val="50000"/>
                  </a:schemeClr>
                </a:solidFill>
              </a:rPr>
              <a:t>  </a:t>
            </a:r>
            <a:r>
              <a:rPr lang="en-US" sz="2000" b="1" dirty="0">
                <a:solidFill>
                  <a:schemeClr val="accent3">
                    <a:lumMod val="50000"/>
                  </a:schemeClr>
                </a:solidFill>
              </a:rPr>
              <a:t>True Positive (1 → 1):</a:t>
            </a:r>
            <a:r>
              <a:rPr lang="ar-JO" sz="2000" b="1" dirty="0">
                <a:solidFill>
                  <a:schemeClr val="accent3">
                    <a:lumMod val="50000"/>
                  </a:schemeClr>
                </a:solidFill>
              </a:rPr>
              <a:t>  </a:t>
            </a:r>
            <a:r>
              <a:rPr lang="en-US" sz="2000" b="1" dirty="0">
                <a:solidFill>
                  <a:schemeClr val="accent3">
                    <a:lumMod val="50000"/>
                  </a:schemeClr>
                </a:solidFill>
              </a:rPr>
              <a:t> </a:t>
            </a:r>
            <a:endParaRPr lang="ar-JO" sz="2000" b="1" dirty="0">
              <a:solidFill>
                <a:schemeClr val="accent3">
                  <a:lumMod val="50000"/>
                </a:schemeClr>
              </a:solidFill>
            </a:endParaRPr>
          </a:p>
          <a:p>
            <a:pPr algn="r" rtl="1"/>
            <a:r>
              <a:rPr lang="ar-JO" sz="2000" b="1" dirty="0">
                <a:solidFill>
                  <a:schemeClr val="accent3">
                    <a:lumMod val="50000"/>
                  </a:schemeClr>
                </a:solidFill>
              </a:rPr>
              <a:t>الموديل توقع عدم إعادة شراء، وبالفعل ما صار</a:t>
            </a:r>
            <a:r>
              <a:rPr lang="en-US" sz="2000" b="1" dirty="0">
                <a:solidFill>
                  <a:schemeClr val="accent3">
                    <a:lumMod val="50000"/>
                  </a:schemeClr>
                </a:solidFill>
              </a:rPr>
              <a:t> True Negative (0 → 0): </a:t>
            </a:r>
            <a:endParaRPr lang="ar-JO" sz="2000" b="1" dirty="0">
              <a:solidFill>
                <a:schemeClr val="accent3">
                  <a:lumMod val="50000"/>
                </a:schemeClr>
              </a:solidFill>
            </a:endParaRPr>
          </a:p>
          <a:p>
            <a:pPr algn="r" rtl="1"/>
            <a:r>
              <a:rPr lang="ar-JO" sz="2000" b="1" dirty="0">
                <a:solidFill>
                  <a:schemeClr val="accent3">
                    <a:lumMod val="50000"/>
                  </a:schemeClr>
                </a:solidFill>
              </a:rPr>
              <a:t>الموديل توقع إعادة شراء، لكن فعليًا ما صار</a:t>
            </a:r>
            <a:r>
              <a:rPr lang="en-US" sz="2000" b="1" dirty="0">
                <a:solidFill>
                  <a:schemeClr val="accent3">
                    <a:lumMod val="50000"/>
                  </a:schemeClr>
                </a:solidFill>
              </a:rPr>
              <a:t> </a:t>
            </a:r>
            <a:r>
              <a:rPr lang="ar-JO" sz="2000" b="1" dirty="0">
                <a:solidFill>
                  <a:schemeClr val="accent3">
                    <a:lumMod val="50000"/>
                  </a:schemeClr>
                </a:solidFill>
              </a:rPr>
              <a:t> </a:t>
            </a:r>
            <a:r>
              <a:rPr lang="en-US" sz="2000" b="1" dirty="0">
                <a:solidFill>
                  <a:schemeClr val="accent3">
                    <a:lumMod val="50000"/>
                  </a:schemeClr>
                </a:solidFill>
              </a:rPr>
              <a:t>False Positive (1 → 0): </a:t>
            </a:r>
            <a:endParaRPr lang="ar-JO" sz="2000" b="1" dirty="0">
              <a:solidFill>
                <a:schemeClr val="accent3">
                  <a:lumMod val="50000"/>
                </a:schemeClr>
              </a:solidFill>
            </a:endParaRPr>
          </a:p>
          <a:p>
            <a:pPr algn="r" rtl="1"/>
            <a:r>
              <a:rPr lang="ar-JO" sz="2000" b="1" dirty="0">
                <a:solidFill>
                  <a:schemeClr val="accent3">
                    <a:lumMod val="50000"/>
                  </a:schemeClr>
                </a:solidFill>
              </a:rPr>
              <a:t>الموديل ما توقع إعادة شراء، لكن فعليًا صار</a:t>
            </a:r>
            <a:r>
              <a:rPr lang="en-US" sz="2000" b="1" dirty="0">
                <a:solidFill>
                  <a:schemeClr val="accent3">
                    <a:lumMod val="50000"/>
                  </a:schemeClr>
                </a:solidFill>
              </a:rPr>
              <a:t> </a:t>
            </a:r>
            <a:r>
              <a:rPr lang="ar-JO" sz="2000" b="1" dirty="0">
                <a:solidFill>
                  <a:schemeClr val="accent3">
                    <a:lumMod val="50000"/>
                  </a:schemeClr>
                </a:solidFill>
              </a:rPr>
              <a:t> </a:t>
            </a:r>
            <a:r>
              <a:rPr lang="en-US" sz="2000" b="1" dirty="0">
                <a:solidFill>
                  <a:schemeClr val="accent3">
                    <a:lumMod val="50000"/>
                  </a:schemeClr>
                </a:solidFill>
              </a:rPr>
              <a:t>False Negative (0 → 1): </a:t>
            </a:r>
          </a:p>
          <a:p>
            <a:pPr algn="r" rtl="1"/>
            <a:endParaRPr lang="en-US" sz="2000" b="1" dirty="0">
              <a:solidFill>
                <a:schemeClr val="accent3">
                  <a:lumMod val="50000"/>
                </a:schemeClr>
              </a:solidFill>
            </a:endParaRPr>
          </a:p>
          <a:p>
            <a:pPr algn="r" rtl="1"/>
            <a:r>
              <a:rPr lang="ar-JO" sz="2000" b="1" dirty="0">
                <a:solidFill>
                  <a:schemeClr val="accent3">
                    <a:lumMod val="50000"/>
                  </a:schemeClr>
                </a:solidFill>
              </a:rPr>
              <a:t>من خلال </a:t>
            </a:r>
            <a:r>
              <a:rPr lang="en-US" sz="2000" b="1" dirty="0">
                <a:solidFill>
                  <a:schemeClr val="accent3">
                    <a:lumMod val="50000"/>
                  </a:schemeClr>
                </a:solidFill>
              </a:rPr>
              <a:t>matrix </a:t>
            </a:r>
            <a:r>
              <a:rPr lang="ar-JO" sz="2000" b="1" dirty="0">
                <a:solidFill>
                  <a:schemeClr val="accent3">
                    <a:lumMod val="50000"/>
                  </a:schemeClr>
                </a:solidFill>
              </a:rPr>
              <a:t>لاحضنا ان عدد التنبؤات الصحيحة لل </a:t>
            </a:r>
            <a:r>
              <a:rPr lang="en-US" sz="2000" b="1" dirty="0">
                <a:solidFill>
                  <a:schemeClr val="accent3">
                    <a:lumMod val="50000"/>
                  </a:schemeClr>
                </a:solidFill>
              </a:rPr>
              <a:t>class 1</a:t>
            </a:r>
            <a:r>
              <a:rPr lang="ar-JO" sz="2000" b="1" dirty="0">
                <a:solidFill>
                  <a:schemeClr val="accent3">
                    <a:lumMod val="50000"/>
                  </a:schemeClr>
                </a:solidFill>
              </a:rPr>
              <a:t> كان أعلى من عدد الأخطاء وهذا يدل ان الموديل قادر يكتشف المنتجات اللي ممكن يعاد شراؤها بشكل جيد </a:t>
            </a:r>
            <a:endParaRPr lang="en-US" sz="2000" b="1" dirty="0">
              <a:solidFill>
                <a:schemeClr val="accent3">
                  <a:lumMod val="50000"/>
                </a:schemeClr>
              </a:solidFill>
            </a:endParaRPr>
          </a:p>
          <a:p>
            <a:pPr algn="r" rtl="1"/>
            <a:endParaRPr lang="ar-JO" sz="2000" b="1" dirty="0">
              <a:solidFill>
                <a:schemeClr val="accent3">
                  <a:lumMod val="50000"/>
                </a:schemeClr>
              </a:solidFill>
            </a:endParaRPr>
          </a:p>
          <a:p>
            <a:pPr algn="r" rtl="1"/>
            <a:r>
              <a:rPr lang="ar-JO" sz="2000" b="1" dirty="0">
                <a:solidFill>
                  <a:schemeClr val="accent3">
                    <a:lumMod val="50000"/>
                  </a:schemeClr>
                </a:solidFill>
              </a:rPr>
              <a:t>كما ان المصفوفة ساعدتنا نفهم التوازن بين </a:t>
            </a:r>
            <a:r>
              <a:rPr lang="en-US" sz="2000" b="1" dirty="0">
                <a:solidFill>
                  <a:schemeClr val="accent3">
                    <a:lumMod val="50000"/>
                  </a:schemeClr>
                </a:solidFill>
              </a:rPr>
              <a:t>Precision &amp; </a:t>
            </a:r>
            <a:r>
              <a:rPr lang="en-US" sz="2000" b="1" dirty="0" err="1">
                <a:solidFill>
                  <a:schemeClr val="accent3">
                    <a:lumMod val="50000"/>
                  </a:schemeClr>
                </a:solidFill>
              </a:rPr>
              <a:t>Rrcall</a:t>
            </a:r>
            <a:r>
              <a:rPr lang="en-US" sz="2000" b="1" dirty="0">
                <a:solidFill>
                  <a:schemeClr val="accent3">
                    <a:lumMod val="50000"/>
                  </a:schemeClr>
                </a:solidFill>
              </a:rPr>
              <a:t> </a:t>
            </a:r>
            <a:r>
              <a:rPr lang="ar-JO" sz="2000" b="1" dirty="0">
                <a:solidFill>
                  <a:schemeClr val="accent3">
                    <a:lumMod val="50000"/>
                  </a:schemeClr>
                </a:solidFill>
              </a:rPr>
              <a:t> خاصة لأنه الداتا عندنا </a:t>
            </a:r>
            <a:r>
              <a:rPr lang="en-US" sz="2000" b="1" dirty="0">
                <a:solidFill>
                  <a:schemeClr val="accent3">
                    <a:lumMod val="50000"/>
                  </a:schemeClr>
                </a:solidFill>
              </a:rPr>
              <a:t>Imbalance </a:t>
            </a:r>
          </a:p>
          <a:p>
            <a:pPr algn="r" rtl="1"/>
            <a:endParaRPr lang="en-US" dirty="0"/>
          </a:p>
        </p:txBody>
      </p:sp>
    </p:spTree>
    <p:extLst>
      <p:ext uri="{BB962C8B-B14F-4D97-AF65-F5344CB8AC3E}">
        <p14:creationId xmlns:p14="http://schemas.microsoft.com/office/powerpoint/2010/main" val="136285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0DCE-468A-BEEF-D748-3435EFA78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EAFAD-EAC7-C7BC-52A7-F5F371C6F854}"/>
              </a:ext>
            </a:extLst>
          </p:cNvPr>
          <p:cNvSpPr>
            <a:spLocks noGrp="1"/>
          </p:cNvSpPr>
          <p:nvPr>
            <p:ph type="title"/>
          </p:nvPr>
        </p:nvSpPr>
        <p:spPr>
          <a:xfrm>
            <a:off x="1533833" y="192624"/>
            <a:ext cx="9370141" cy="544795"/>
          </a:xfrm>
          <a:noFill/>
        </p:spPr>
        <p:txBody>
          <a:bodyPr anchor="b"/>
          <a:lstStyle/>
          <a:p>
            <a:pPr algn="ctr" rtl="1"/>
            <a:r>
              <a:rPr lang="en-US" b="1" dirty="0">
                <a:solidFill>
                  <a:srgbClr val="7030A0"/>
                </a:solidFill>
              </a:rPr>
              <a:t>Feature Importance XGBOOST</a:t>
            </a:r>
          </a:p>
        </p:txBody>
      </p:sp>
      <p:graphicFrame>
        <p:nvGraphicFramePr>
          <p:cNvPr id="15" name="Table Placeholder 3">
            <a:extLst>
              <a:ext uri="{FF2B5EF4-FFF2-40B4-BE49-F238E27FC236}">
                <a16:creationId xmlns:a16="http://schemas.microsoft.com/office/drawing/2014/main" id="{540CCA3A-DB30-FA06-E1F2-2901FB2C366E}"/>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4" name="Picture 3" descr="A graph with different colored bars&#10;&#10;AI-generated content may be incorrect.">
            <a:extLst>
              <a:ext uri="{FF2B5EF4-FFF2-40B4-BE49-F238E27FC236}">
                <a16:creationId xmlns:a16="http://schemas.microsoft.com/office/drawing/2014/main" id="{320E5865-2F82-783F-1407-6CCCE6F4B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7419"/>
            <a:ext cx="12192000" cy="6120581"/>
          </a:xfrm>
          <a:prstGeom prst="rect">
            <a:avLst/>
          </a:prstGeom>
        </p:spPr>
      </p:pic>
    </p:spTree>
    <p:extLst>
      <p:ext uri="{BB962C8B-B14F-4D97-AF65-F5344CB8AC3E}">
        <p14:creationId xmlns:p14="http://schemas.microsoft.com/office/powerpoint/2010/main" val="42712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58AD-7173-1E81-3D4E-CC9F4DF37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A4EFF-82DF-A988-3001-256109172A54}"/>
              </a:ext>
            </a:extLst>
          </p:cNvPr>
          <p:cNvSpPr>
            <a:spLocks noGrp="1"/>
          </p:cNvSpPr>
          <p:nvPr>
            <p:ph type="title"/>
          </p:nvPr>
        </p:nvSpPr>
        <p:spPr>
          <a:xfrm>
            <a:off x="966019" y="462117"/>
            <a:ext cx="10515600" cy="751269"/>
          </a:xfrm>
          <a:noFill/>
        </p:spPr>
        <p:txBody>
          <a:bodyPr anchor="b"/>
          <a:lstStyle/>
          <a:p>
            <a:pPr algn="ctr"/>
            <a:r>
              <a:rPr lang="en-US" b="1" dirty="0">
                <a:solidFill>
                  <a:srgbClr val="7030A0"/>
                </a:solidFill>
              </a:rPr>
              <a:t>Feature Importance XGBOOST</a:t>
            </a:r>
            <a:endParaRPr lang="en-US" dirty="0"/>
          </a:p>
        </p:txBody>
      </p:sp>
      <p:graphicFrame>
        <p:nvGraphicFramePr>
          <p:cNvPr id="15" name="Table Placeholder 3">
            <a:extLst>
              <a:ext uri="{FF2B5EF4-FFF2-40B4-BE49-F238E27FC236}">
                <a16:creationId xmlns:a16="http://schemas.microsoft.com/office/drawing/2014/main" id="{DDF4A24F-80F9-2B29-6205-02CCFDD20B70}"/>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3" name="TextBox 2">
            <a:extLst>
              <a:ext uri="{FF2B5EF4-FFF2-40B4-BE49-F238E27FC236}">
                <a16:creationId xmlns:a16="http://schemas.microsoft.com/office/drawing/2014/main" id="{D2F1CCA6-5C55-37DA-A16A-00C4F09327FC}"/>
              </a:ext>
            </a:extLst>
          </p:cNvPr>
          <p:cNvSpPr txBox="1"/>
          <p:nvPr/>
        </p:nvSpPr>
        <p:spPr>
          <a:xfrm>
            <a:off x="-313120" y="1591961"/>
            <a:ext cx="12818240" cy="2831544"/>
          </a:xfrm>
          <a:prstGeom prst="rect">
            <a:avLst/>
          </a:prstGeom>
          <a:noFill/>
        </p:spPr>
        <p:txBody>
          <a:bodyPr wrap="square" rtlCol="0">
            <a:spAutoFit/>
          </a:bodyPr>
          <a:lstStyle/>
          <a:p>
            <a:pPr lvl="2" algn="r" rtl="1"/>
            <a:r>
              <a:rPr lang="ar-JO" sz="2000" b="1" dirty="0">
                <a:solidFill>
                  <a:srgbClr val="BB3BBB"/>
                </a:solidFill>
              </a:rPr>
              <a:t>من خلال رسم الـ </a:t>
            </a:r>
            <a:r>
              <a:rPr lang="en-US" sz="2000" b="1" dirty="0">
                <a:solidFill>
                  <a:srgbClr val="BB3BBB"/>
                </a:solidFill>
              </a:rPr>
              <a:t>Feature Importance، </a:t>
            </a:r>
            <a:r>
              <a:rPr lang="ar-JO" sz="2000" b="1" dirty="0">
                <a:solidFill>
                  <a:srgbClr val="BB3BBB"/>
                </a:solidFill>
              </a:rPr>
              <a:t>بنقدر نشوف أي الخصائص كان إلها التأثير الأكبر على قرار الموديل في التنبؤ بإعادة الشراء</a:t>
            </a:r>
          </a:p>
          <a:p>
            <a:pPr lvl="2" algn="just" rtl="1"/>
            <a:endParaRPr lang="ar-JO" sz="2000" b="1" dirty="0">
              <a:solidFill>
                <a:srgbClr val="BB3BBB"/>
              </a:solidFill>
            </a:endParaRPr>
          </a:p>
          <a:p>
            <a:pPr lvl="2" algn="just" rtl="1"/>
            <a:r>
              <a:rPr lang="ar-JO" sz="2000" b="1" dirty="0">
                <a:solidFill>
                  <a:srgbClr val="BB3BBB"/>
                </a:solidFill>
              </a:rPr>
              <a:t>واضح إن بعض الخصائص مثل </a:t>
            </a:r>
            <a:r>
              <a:rPr lang="en-US" sz="2000" b="1" dirty="0" err="1">
                <a:solidFill>
                  <a:srgbClr val="BB3BBB"/>
                </a:solidFill>
              </a:rPr>
              <a:t>user_dept_reorder_ratio</a:t>
            </a:r>
            <a:r>
              <a:rPr lang="en-US" sz="2000" b="1" dirty="0">
                <a:solidFill>
                  <a:srgbClr val="BB3BBB"/>
                </a:solidFill>
              </a:rPr>
              <a:t> </a:t>
            </a:r>
            <a:r>
              <a:rPr lang="ar-JO" sz="2000" b="1" dirty="0">
                <a:solidFill>
                  <a:srgbClr val="BB3BBB"/>
                </a:solidFill>
              </a:rPr>
              <a:t> و </a:t>
            </a:r>
            <a:r>
              <a:rPr lang="en-US" sz="2000" b="1" dirty="0" err="1">
                <a:solidFill>
                  <a:srgbClr val="BB3BBB"/>
                </a:solidFill>
              </a:rPr>
              <a:t>uxp_recent_trend</a:t>
            </a:r>
            <a:r>
              <a:rPr lang="en-US" sz="2000" b="1" dirty="0">
                <a:solidFill>
                  <a:srgbClr val="BB3BBB"/>
                </a:solidFill>
              </a:rPr>
              <a:t> </a:t>
            </a:r>
            <a:r>
              <a:rPr lang="ar-JO" sz="2000" b="1" dirty="0">
                <a:solidFill>
                  <a:srgbClr val="BB3BBB"/>
                </a:solidFill>
              </a:rPr>
              <a:t> و</a:t>
            </a:r>
            <a:r>
              <a:rPr lang="en-US" sz="2000" b="1" dirty="0" err="1">
                <a:solidFill>
                  <a:srgbClr val="BB3BBB"/>
                </a:solidFill>
              </a:rPr>
              <a:t>days_since_prior_order</a:t>
            </a:r>
            <a:r>
              <a:rPr lang="en-US" sz="2000" b="1" dirty="0">
                <a:solidFill>
                  <a:srgbClr val="BB3BBB"/>
                </a:solidFill>
              </a:rPr>
              <a:t> </a:t>
            </a:r>
            <a:endParaRPr lang="ar-JO" sz="2000" b="1" dirty="0">
              <a:solidFill>
                <a:srgbClr val="BB3BBB"/>
              </a:solidFill>
            </a:endParaRPr>
          </a:p>
          <a:p>
            <a:pPr lvl="2" algn="just" rtl="1"/>
            <a:r>
              <a:rPr lang="ar-JO" sz="2000" b="1" dirty="0">
                <a:solidFill>
                  <a:srgbClr val="BB3BBB"/>
                </a:solidFill>
              </a:rPr>
              <a:t> كان تأثيرها أعلى  بكثير من غيرها، وهذا يعني إن الموديل يعتمد عليها بشكل أساسي عند اتخاذ القرار.</a:t>
            </a:r>
          </a:p>
          <a:p>
            <a:pPr lvl="2" algn="just" rtl="1"/>
            <a:endParaRPr lang="ar-JO" sz="2000" b="1" dirty="0">
              <a:solidFill>
                <a:srgbClr val="BB3BBB"/>
              </a:solidFill>
            </a:endParaRPr>
          </a:p>
          <a:p>
            <a:pPr lvl="2" algn="just" rtl="1"/>
            <a:r>
              <a:rPr lang="ar-JO" sz="2000" b="1" dirty="0">
                <a:solidFill>
                  <a:srgbClr val="BB3BBB"/>
                </a:solidFill>
              </a:rPr>
              <a:t>بالمقابل، الخصائص ذات التأثير الضعيف كان دورها محدود، وبالتالي تجاهلها أو تقليل وزنها ما بعمل فرق كبير على أداء الموديل</a:t>
            </a:r>
          </a:p>
          <a:p>
            <a:pPr lvl="2" algn="just" rtl="1"/>
            <a:endParaRPr lang="ar-JO" sz="2000" b="1" dirty="0">
              <a:solidFill>
                <a:srgbClr val="BB3BBB"/>
              </a:solidFill>
            </a:endParaRPr>
          </a:p>
          <a:p>
            <a:pPr lvl="2" algn="just" rtl="1"/>
            <a:r>
              <a:rPr lang="ar-JO" sz="2000" b="1" dirty="0">
                <a:solidFill>
                  <a:srgbClr val="BB3BBB"/>
                </a:solidFill>
              </a:rPr>
              <a:t>بشكل عام، هذا الرسم ساعدنا نفهم كيف الموديل بفكر وعلى أي معلومات بركّز أكثر أثناء التنبؤ.</a:t>
            </a:r>
          </a:p>
          <a:p>
            <a:pPr algn="r" rtl="1"/>
            <a:endParaRPr lang="en-US" dirty="0"/>
          </a:p>
        </p:txBody>
      </p:sp>
    </p:spTree>
    <p:extLst>
      <p:ext uri="{BB962C8B-B14F-4D97-AF65-F5344CB8AC3E}">
        <p14:creationId xmlns:p14="http://schemas.microsoft.com/office/powerpoint/2010/main" val="283545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430FD-CB10-AE1A-417F-E4BD0405A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93792-74F3-4817-DBC5-D584D1F95C91}"/>
              </a:ext>
            </a:extLst>
          </p:cNvPr>
          <p:cNvSpPr>
            <a:spLocks noGrp="1"/>
          </p:cNvSpPr>
          <p:nvPr>
            <p:ph type="title"/>
          </p:nvPr>
        </p:nvSpPr>
        <p:spPr>
          <a:xfrm>
            <a:off x="956187" y="62926"/>
            <a:ext cx="10515600" cy="820095"/>
          </a:xfrm>
          <a:noFill/>
        </p:spPr>
        <p:txBody>
          <a:bodyPr anchor="b"/>
          <a:lstStyle/>
          <a:p>
            <a:pPr algn="ctr"/>
            <a:r>
              <a:rPr lang="en-US" b="1" dirty="0">
                <a:solidFill>
                  <a:srgbClr val="0070C0"/>
                </a:solidFill>
              </a:rPr>
              <a:t>XGBOOST Confusion Matrix </a:t>
            </a:r>
          </a:p>
        </p:txBody>
      </p:sp>
      <p:graphicFrame>
        <p:nvGraphicFramePr>
          <p:cNvPr id="15" name="Table Placeholder 3">
            <a:extLst>
              <a:ext uri="{FF2B5EF4-FFF2-40B4-BE49-F238E27FC236}">
                <a16:creationId xmlns:a16="http://schemas.microsoft.com/office/drawing/2014/main" id="{2EC6C93D-28C0-385A-078D-B303F6F61CF8}"/>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pic>
        <p:nvPicPr>
          <p:cNvPr id="4" name="Picture 3" descr="A blue squares with black numbers&#10;&#10;AI-generated content may be incorrect.">
            <a:extLst>
              <a:ext uri="{FF2B5EF4-FFF2-40B4-BE49-F238E27FC236}">
                <a16:creationId xmlns:a16="http://schemas.microsoft.com/office/drawing/2014/main" id="{155D787A-0F02-C14E-B87A-9CF50F7F6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3022"/>
            <a:ext cx="12191999" cy="5974978"/>
          </a:xfrm>
          <a:prstGeom prst="rect">
            <a:avLst/>
          </a:prstGeom>
        </p:spPr>
      </p:pic>
    </p:spTree>
    <p:extLst>
      <p:ext uri="{BB962C8B-B14F-4D97-AF65-F5344CB8AC3E}">
        <p14:creationId xmlns:p14="http://schemas.microsoft.com/office/powerpoint/2010/main" val="219538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9355-3D20-8332-5C6F-BF859D705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F2EA3-5531-5B73-3DA9-2D81084209E3}"/>
              </a:ext>
            </a:extLst>
          </p:cNvPr>
          <p:cNvSpPr>
            <a:spLocks noGrp="1"/>
          </p:cNvSpPr>
          <p:nvPr>
            <p:ph type="title"/>
          </p:nvPr>
        </p:nvSpPr>
        <p:spPr>
          <a:xfrm>
            <a:off x="838200" y="133629"/>
            <a:ext cx="10515600" cy="1325563"/>
          </a:xfrm>
          <a:noFill/>
        </p:spPr>
        <p:txBody>
          <a:bodyPr anchor="b"/>
          <a:lstStyle/>
          <a:p>
            <a:pPr algn="ctr"/>
            <a:r>
              <a:rPr lang="en-US" b="1" dirty="0">
                <a:solidFill>
                  <a:srgbClr val="0070C0"/>
                </a:solidFill>
              </a:rPr>
              <a:t>XGBOOST Confusion Matrix </a:t>
            </a:r>
            <a:endParaRPr lang="en-US" dirty="0"/>
          </a:p>
        </p:txBody>
      </p:sp>
      <p:graphicFrame>
        <p:nvGraphicFramePr>
          <p:cNvPr id="15" name="Table Placeholder 3">
            <a:extLst>
              <a:ext uri="{FF2B5EF4-FFF2-40B4-BE49-F238E27FC236}">
                <a16:creationId xmlns:a16="http://schemas.microsoft.com/office/drawing/2014/main" id="{9C4126BF-2B32-1009-B38D-9EDDD17FD1D4}"/>
              </a:ext>
            </a:extLst>
          </p:cNvPr>
          <p:cNvGraphicFramePr>
            <a:graphicFrameLocks noGrp="1"/>
          </p:cNvGraphicFramePr>
          <p:nvPr>
            <p:ph type="tbl" sz="quarter" idx="13"/>
          </p:nvPr>
        </p:nvGraphicFramePr>
        <p:xfrm>
          <a:off x="2431682" y="8033938"/>
          <a:ext cx="4972010" cy="30998160"/>
        </p:xfrm>
        <a:graphic>
          <a:graphicData uri="http://schemas.openxmlformats.org/drawingml/2006/table">
            <a:tbl>
              <a:tblPr firstRow="1" bandRow="1">
                <a:tableStyleId>{912C8C85-51F0-491E-9774-3900AFEF0FD7}</a:tableStyleId>
              </a:tblPr>
              <a:tblGrid>
                <a:gridCol w="208280">
                  <a:extLst>
                    <a:ext uri="{9D8B030D-6E8A-4147-A177-3AD203B41FA5}">
                      <a16:colId xmlns:a16="http://schemas.microsoft.com/office/drawing/2014/main" val="2382218087"/>
                    </a:ext>
                  </a:extLst>
                </a:gridCol>
                <a:gridCol w="1587910">
                  <a:extLst>
                    <a:ext uri="{9D8B030D-6E8A-4147-A177-3AD203B41FA5}">
                      <a16:colId xmlns:a16="http://schemas.microsoft.com/office/drawing/2014/main" val="3953468724"/>
                    </a:ext>
                  </a:extLst>
                </a:gridCol>
                <a:gridCol w="1587910">
                  <a:extLst>
                    <a:ext uri="{9D8B030D-6E8A-4147-A177-3AD203B41FA5}">
                      <a16:colId xmlns:a16="http://schemas.microsoft.com/office/drawing/2014/main" val="4277526474"/>
                    </a:ext>
                  </a:extLst>
                </a:gridCol>
                <a:gridCol w="1587910">
                  <a:extLst>
                    <a:ext uri="{9D8B030D-6E8A-4147-A177-3AD203B41FA5}">
                      <a16:colId xmlns:a16="http://schemas.microsoft.com/office/drawing/2014/main" val="2438884888"/>
                    </a:ext>
                  </a:extLst>
                </a:gridCol>
              </a:tblGrid>
              <a:tr h="405203">
                <a:tc>
                  <a:txBody>
                    <a:bodyPr/>
                    <a:lstStyle/>
                    <a:p>
                      <a:pPr algn="ctr"/>
                      <a:r>
                        <a:rPr lang="en-US" b="0" dirty="0">
                          <a:latin typeface="+mn-lt"/>
                        </a:rPr>
                        <a:t>Impact factor</a:t>
                      </a:r>
                      <a:endParaRPr lang="en-US" b="0" i="0" dirty="0">
                        <a:latin typeface="+mn-lt"/>
                      </a:endParaRPr>
                    </a:p>
                  </a:txBody>
                  <a:tcPr anchor="ctr"/>
                </a:tc>
                <a:tc>
                  <a:txBody>
                    <a:bodyPr/>
                    <a:lstStyle/>
                    <a:p>
                      <a:pPr algn="ctr"/>
                      <a:r>
                        <a:rPr lang="en-US" b="0" dirty="0">
                          <a:latin typeface="+mn-lt"/>
                        </a:rPr>
                        <a:t>Measurement</a:t>
                      </a:r>
                      <a:endParaRPr lang="en-US" b="0" i="0" dirty="0">
                        <a:latin typeface="+mn-lt"/>
                      </a:endParaRPr>
                    </a:p>
                  </a:txBody>
                  <a:tcPr anchor="ctr"/>
                </a:tc>
                <a:tc>
                  <a:txBody>
                    <a:bodyPr/>
                    <a:lstStyle/>
                    <a:p>
                      <a:pPr algn="ctr"/>
                      <a:r>
                        <a:rPr lang="en-US" b="0" dirty="0">
                          <a:latin typeface="+mn-lt"/>
                        </a:rPr>
                        <a:t>Target</a:t>
                      </a:r>
                      <a:endParaRPr lang="en-US" b="0" i="0" dirty="0">
                        <a:latin typeface="+mn-lt"/>
                      </a:endParaRPr>
                    </a:p>
                  </a:txBody>
                  <a:tcPr anchor="ctr"/>
                </a:tc>
                <a:tc>
                  <a:txBody>
                    <a:bodyPr/>
                    <a:lstStyle/>
                    <a:p>
                      <a:pPr algn="ctr"/>
                      <a:r>
                        <a:rPr lang="en-US" b="0" dirty="0">
                          <a:latin typeface="+mn-lt"/>
                        </a:rPr>
                        <a:t>Achieved</a:t>
                      </a:r>
                      <a:endParaRPr lang="en-US" b="0" i="0" dirty="0">
                        <a:latin typeface="+mn-lt"/>
                      </a:endParaRPr>
                    </a:p>
                  </a:txBody>
                  <a:tcPr anchor="ctr"/>
                </a:tc>
                <a:extLst>
                  <a:ext uri="{0D108BD9-81ED-4DB2-BD59-A6C34878D82A}">
                    <a16:rowId xmlns:a16="http://schemas.microsoft.com/office/drawing/2014/main" val="2857107962"/>
                  </a:ext>
                </a:extLst>
              </a:tr>
              <a:tr h="342499">
                <a:tc>
                  <a:txBody>
                    <a:bodyPr/>
                    <a:lstStyle/>
                    <a:p>
                      <a:pPr algn="ctr"/>
                      <a:r>
                        <a:rPr lang="en-US" b="0" dirty="0">
                          <a:latin typeface="+mn-lt"/>
                        </a:rPr>
                        <a:t>Audience interaction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85</a:t>
                      </a:r>
                      <a:endParaRPr lang="en-US" b="0" i="0" dirty="0">
                        <a:latin typeface="+mn-lt"/>
                      </a:endParaRPr>
                    </a:p>
                  </a:txBody>
                  <a:tcPr anchor="ctr"/>
                </a:tc>
                <a:tc>
                  <a:txBody>
                    <a:bodyPr/>
                    <a:lstStyle/>
                    <a:p>
                      <a:pPr algn="ctr"/>
                      <a:r>
                        <a:rPr lang="en-US" b="0" dirty="0">
                          <a:latin typeface="+mn-lt"/>
                        </a:rPr>
                        <a:t>88</a:t>
                      </a:r>
                      <a:endParaRPr lang="en-US" b="0" i="0" dirty="0">
                        <a:latin typeface="+mn-lt"/>
                      </a:endParaRPr>
                    </a:p>
                  </a:txBody>
                  <a:tcPr anchor="ctr"/>
                </a:tc>
                <a:extLst>
                  <a:ext uri="{0D108BD9-81ED-4DB2-BD59-A6C34878D82A}">
                    <a16:rowId xmlns:a16="http://schemas.microsoft.com/office/drawing/2014/main" val="1671386868"/>
                  </a:ext>
                </a:extLst>
              </a:tr>
              <a:tr h="342499">
                <a:tc>
                  <a:txBody>
                    <a:bodyPr/>
                    <a:lstStyle/>
                    <a:p>
                      <a:pPr algn="ctr"/>
                      <a:r>
                        <a:rPr lang="en-US" b="0" dirty="0">
                          <a:latin typeface="+mn-lt"/>
                        </a:rPr>
                        <a:t>Knowledge retention</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75</a:t>
                      </a:r>
                      <a:endParaRPr lang="en-US" b="0" i="0" dirty="0">
                        <a:latin typeface="+mn-lt"/>
                      </a:endParaRPr>
                    </a:p>
                  </a:txBody>
                  <a:tcPr anchor="ctr"/>
                </a:tc>
                <a:tc>
                  <a:txBody>
                    <a:bodyPr/>
                    <a:lstStyle/>
                    <a:p>
                      <a:pPr algn="ctr"/>
                      <a:r>
                        <a:rPr lang="en-US" b="0" dirty="0">
                          <a:latin typeface="+mn-lt"/>
                        </a:rPr>
                        <a:t>80</a:t>
                      </a:r>
                      <a:endParaRPr lang="en-US" b="0" i="0" dirty="0">
                        <a:latin typeface="+mn-lt"/>
                      </a:endParaRPr>
                    </a:p>
                  </a:txBody>
                  <a:tcPr anchor="ctr"/>
                </a:tc>
                <a:extLst>
                  <a:ext uri="{0D108BD9-81ED-4DB2-BD59-A6C34878D82A}">
                    <a16:rowId xmlns:a16="http://schemas.microsoft.com/office/drawing/2014/main" val="380626418"/>
                  </a:ext>
                </a:extLst>
              </a:tr>
              <a:tr h="342499">
                <a:tc>
                  <a:txBody>
                    <a:bodyPr/>
                    <a:lstStyle/>
                    <a:p>
                      <a:pPr algn="ctr"/>
                      <a:r>
                        <a:rPr lang="en-US" b="0" dirty="0">
                          <a:latin typeface="+mn-lt"/>
                        </a:rPr>
                        <a:t>Post-presentation surveys</a:t>
                      </a:r>
                      <a:endParaRPr lang="en-US" b="0" i="0" dirty="0">
                        <a:latin typeface="+mn-lt"/>
                      </a:endParaRPr>
                    </a:p>
                  </a:txBody>
                  <a:tcPr anchor="ctr"/>
                </a:tc>
                <a:tc>
                  <a:txBody>
                    <a:bodyPr/>
                    <a:lstStyle/>
                    <a:p>
                      <a:pPr algn="ctr"/>
                      <a:r>
                        <a:rPr lang="en-US" b="0" dirty="0">
                          <a:latin typeface="+mn-lt"/>
                        </a:rPr>
                        <a:t>Average rating</a:t>
                      </a:r>
                      <a:endParaRPr lang="en-US" b="0" i="0" dirty="0">
                        <a:latin typeface="+mn-lt"/>
                      </a:endParaRPr>
                    </a:p>
                  </a:txBody>
                  <a:tcPr anchor="ctr"/>
                </a:tc>
                <a:tc>
                  <a:txBody>
                    <a:bodyPr/>
                    <a:lstStyle/>
                    <a:p>
                      <a:pPr algn="ctr"/>
                      <a:r>
                        <a:rPr lang="en-US" b="0" dirty="0">
                          <a:latin typeface="+mn-lt"/>
                        </a:rPr>
                        <a:t>4.2</a:t>
                      </a:r>
                      <a:endParaRPr lang="en-US" b="0" i="0" dirty="0">
                        <a:latin typeface="+mn-lt"/>
                      </a:endParaRPr>
                    </a:p>
                  </a:txBody>
                  <a:tcPr anchor="ctr"/>
                </a:tc>
                <a:tc>
                  <a:txBody>
                    <a:bodyPr/>
                    <a:lstStyle/>
                    <a:p>
                      <a:pPr algn="ctr"/>
                      <a:r>
                        <a:rPr lang="en-US" b="0" dirty="0">
                          <a:latin typeface="+mn-lt"/>
                        </a:rPr>
                        <a:t>4.5</a:t>
                      </a:r>
                      <a:endParaRPr lang="en-US" b="0" i="0" dirty="0">
                        <a:latin typeface="+mn-lt"/>
                      </a:endParaRPr>
                    </a:p>
                  </a:txBody>
                  <a:tcPr anchor="ctr"/>
                </a:tc>
                <a:extLst>
                  <a:ext uri="{0D108BD9-81ED-4DB2-BD59-A6C34878D82A}">
                    <a16:rowId xmlns:a16="http://schemas.microsoft.com/office/drawing/2014/main" val="2132482967"/>
                  </a:ext>
                </a:extLst>
              </a:tr>
              <a:tr h="342499">
                <a:tc>
                  <a:txBody>
                    <a:bodyPr/>
                    <a:lstStyle/>
                    <a:p>
                      <a:pPr algn="ctr"/>
                      <a:r>
                        <a:rPr lang="en-US" b="0" dirty="0">
                          <a:latin typeface="+mn-lt"/>
                        </a:rPr>
                        <a:t>Referral rate</a:t>
                      </a:r>
                      <a:endParaRPr lang="en-US" b="0" i="0" dirty="0">
                        <a:latin typeface="+mn-lt"/>
                      </a:endParaRPr>
                    </a:p>
                  </a:txBody>
                  <a:tcPr anchor="ctr"/>
                </a:tc>
                <a:tc>
                  <a:txBody>
                    <a:bodyPr/>
                    <a:lstStyle/>
                    <a:p>
                      <a:pPr algn="ctr"/>
                      <a:r>
                        <a:rPr lang="en-US" b="0" dirty="0">
                          <a:latin typeface="+mn-lt"/>
                        </a:rPr>
                        <a:t>Percentage (%)</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tc>
                  <a:txBody>
                    <a:bodyPr/>
                    <a:lstStyle/>
                    <a:p>
                      <a:pPr algn="ctr"/>
                      <a:r>
                        <a:rPr lang="en-US" b="0" dirty="0">
                          <a:latin typeface="+mn-lt"/>
                        </a:rPr>
                        <a:t>12</a:t>
                      </a:r>
                      <a:endParaRPr lang="en-US" b="0" i="0" dirty="0">
                        <a:latin typeface="+mn-lt"/>
                      </a:endParaRPr>
                    </a:p>
                  </a:txBody>
                  <a:tcPr anchor="ctr"/>
                </a:tc>
                <a:extLst>
                  <a:ext uri="{0D108BD9-81ED-4DB2-BD59-A6C34878D82A}">
                    <a16:rowId xmlns:a16="http://schemas.microsoft.com/office/drawing/2014/main" val="3936251906"/>
                  </a:ext>
                </a:extLst>
              </a:tr>
              <a:tr h="342499">
                <a:tc>
                  <a:txBody>
                    <a:bodyPr/>
                    <a:lstStyle/>
                    <a:p>
                      <a:pPr algn="ctr"/>
                      <a:r>
                        <a:rPr lang="en-US" b="0" dirty="0">
                          <a:latin typeface="+mn-lt"/>
                        </a:rPr>
                        <a:t>Collaboration opportunities</a:t>
                      </a:r>
                      <a:endParaRPr lang="en-US" b="0" i="0" dirty="0">
                        <a:latin typeface="+mn-lt"/>
                      </a:endParaRPr>
                    </a:p>
                  </a:txBody>
                  <a:tcPr anchor="ctr"/>
                </a:tc>
                <a:tc>
                  <a:txBody>
                    <a:bodyPr/>
                    <a:lstStyle/>
                    <a:p>
                      <a:pPr algn="ctr"/>
                      <a:r>
                        <a:rPr lang="en-US" b="0" dirty="0">
                          <a:latin typeface="+mn-lt"/>
                        </a:rPr>
                        <a:t># of opportunities</a:t>
                      </a:r>
                      <a:endParaRPr lang="en-US" b="0" i="0" dirty="0">
                        <a:latin typeface="+mn-lt"/>
                      </a:endParaRPr>
                    </a:p>
                  </a:txBody>
                  <a:tcPr anchor="ctr"/>
                </a:tc>
                <a:tc>
                  <a:txBody>
                    <a:bodyPr/>
                    <a:lstStyle/>
                    <a:p>
                      <a:pPr algn="ctr"/>
                      <a:r>
                        <a:rPr lang="en-US" b="0" dirty="0">
                          <a:latin typeface="+mn-lt"/>
                        </a:rPr>
                        <a:t>8</a:t>
                      </a:r>
                      <a:endParaRPr lang="en-US" b="0" i="0" dirty="0">
                        <a:latin typeface="+mn-lt"/>
                      </a:endParaRPr>
                    </a:p>
                  </a:txBody>
                  <a:tcPr anchor="ctr"/>
                </a:tc>
                <a:tc>
                  <a:txBody>
                    <a:bodyPr/>
                    <a:lstStyle/>
                    <a:p>
                      <a:pPr algn="ctr"/>
                      <a:r>
                        <a:rPr lang="en-US" b="0" dirty="0">
                          <a:latin typeface="+mn-lt"/>
                        </a:rPr>
                        <a:t>10</a:t>
                      </a:r>
                      <a:endParaRPr lang="en-US" b="0" i="0" dirty="0">
                        <a:latin typeface="+mn-lt"/>
                      </a:endParaRPr>
                    </a:p>
                  </a:txBody>
                  <a:tcPr anchor="ctr"/>
                </a:tc>
                <a:extLst>
                  <a:ext uri="{0D108BD9-81ED-4DB2-BD59-A6C34878D82A}">
                    <a16:rowId xmlns:a16="http://schemas.microsoft.com/office/drawing/2014/main" val="568537164"/>
                  </a:ext>
                </a:extLst>
              </a:tr>
            </a:tbl>
          </a:graphicData>
        </a:graphic>
      </p:graphicFrame>
      <p:sp>
        <p:nvSpPr>
          <p:cNvPr id="3" name="TextBox 2">
            <a:extLst>
              <a:ext uri="{FF2B5EF4-FFF2-40B4-BE49-F238E27FC236}">
                <a16:creationId xmlns:a16="http://schemas.microsoft.com/office/drawing/2014/main" id="{FAF3B2FD-FEFF-DCC6-7911-0CA64A7FC6C8}"/>
              </a:ext>
            </a:extLst>
          </p:cNvPr>
          <p:cNvSpPr txBox="1"/>
          <p:nvPr/>
        </p:nvSpPr>
        <p:spPr>
          <a:xfrm>
            <a:off x="983226" y="2123768"/>
            <a:ext cx="10903974" cy="2677656"/>
          </a:xfrm>
          <a:prstGeom prst="rect">
            <a:avLst/>
          </a:prstGeom>
          <a:noFill/>
        </p:spPr>
        <p:txBody>
          <a:bodyPr wrap="square" rtlCol="0">
            <a:spAutoFit/>
          </a:bodyPr>
          <a:lstStyle/>
          <a:p>
            <a:pPr algn="r" rtl="1"/>
            <a:r>
              <a:rPr lang="ar-JO" sz="2400" dirty="0">
                <a:solidFill>
                  <a:srgbClr val="0070C0"/>
                </a:solidFill>
              </a:rPr>
              <a:t>من خلال</a:t>
            </a:r>
            <a:r>
              <a:rPr lang="en-US" sz="2400" dirty="0">
                <a:solidFill>
                  <a:srgbClr val="0070C0"/>
                </a:solidFill>
              </a:rPr>
              <a:t> </a:t>
            </a:r>
            <a:r>
              <a:rPr lang="en-US" sz="2400" b="1" dirty="0">
                <a:solidFill>
                  <a:srgbClr val="0070C0"/>
                </a:solidFill>
              </a:rPr>
              <a:t>Confusion Matrix </a:t>
            </a:r>
            <a:r>
              <a:rPr lang="ar-JO" sz="2400" dirty="0">
                <a:solidFill>
                  <a:srgbClr val="0070C0"/>
                </a:solidFill>
              </a:rPr>
              <a:t>، قدرنا نفهم أداء نموذج </a:t>
            </a:r>
            <a:r>
              <a:rPr lang="en-US" sz="2400" dirty="0">
                <a:solidFill>
                  <a:srgbClr val="0070C0"/>
                </a:solidFill>
              </a:rPr>
              <a:t> </a:t>
            </a:r>
            <a:r>
              <a:rPr lang="en-US" sz="2400" dirty="0" err="1">
                <a:solidFill>
                  <a:srgbClr val="0070C0"/>
                </a:solidFill>
              </a:rPr>
              <a:t>XGBoost</a:t>
            </a:r>
            <a:r>
              <a:rPr lang="en-US" sz="2400" dirty="0">
                <a:solidFill>
                  <a:srgbClr val="0070C0"/>
                </a:solidFill>
              </a:rPr>
              <a:t> </a:t>
            </a:r>
            <a:r>
              <a:rPr lang="ar-JO" sz="2400" dirty="0">
                <a:solidFill>
                  <a:srgbClr val="0070C0"/>
                </a:solidFill>
              </a:rPr>
              <a:t>بشكل أوضح. </a:t>
            </a:r>
            <a:endParaRPr lang="en-US" sz="2400" dirty="0">
              <a:solidFill>
                <a:srgbClr val="0070C0"/>
              </a:solidFill>
            </a:endParaRPr>
          </a:p>
          <a:p>
            <a:pPr algn="r" rtl="1"/>
            <a:endParaRPr lang="en-US" sz="2400" dirty="0">
              <a:solidFill>
                <a:srgbClr val="0070C0"/>
              </a:solidFill>
            </a:endParaRPr>
          </a:p>
          <a:p>
            <a:pPr algn="r" rtl="1"/>
            <a:r>
              <a:rPr lang="ar-JO" sz="2400" dirty="0">
                <a:solidFill>
                  <a:srgbClr val="0070C0"/>
                </a:solidFill>
              </a:rPr>
              <a:t>نلاحظ أن النموذج تنبأ بشكل صحيح بعدد كبير من الحالات، خصوصًا عندما كانت هناك إعادة شراء فعلية.</a:t>
            </a:r>
            <a:endParaRPr lang="en-US" sz="2400" dirty="0">
              <a:solidFill>
                <a:srgbClr val="0070C0"/>
              </a:solidFill>
            </a:endParaRPr>
          </a:p>
          <a:p>
            <a:pPr algn="r" rtl="1"/>
            <a:endParaRPr lang="en-US" sz="2400" dirty="0">
              <a:solidFill>
                <a:srgbClr val="0070C0"/>
              </a:solidFill>
            </a:endParaRPr>
          </a:p>
          <a:p>
            <a:pPr algn="r" rtl="1"/>
            <a:r>
              <a:rPr lang="ar-JO" sz="2400" dirty="0">
                <a:solidFill>
                  <a:srgbClr val="0070C0"/>
                </a:solidFill>
              </a:rPr>
              <a:t> كما أن النموذج استطاع التمييز بين إعادة الشراء وعدمها بشكل جيد، رغم وجود بعض الأخطاء في التوقع.</a:t>
            </a:r>
            <a:endParaRPr lang="en-US" sz="2400" dirty="0">
              <a:solidFill>
                <a:srgbClr val="0070C0"/>
              </a:solidFill>
            </a:endParaRPr>
          </a:p>
          <a:p>
            <a:pPr algn="r" rtl="1"/>
            <a:r>
              <a:rPr lang="ar-JO" sz="2400" dirty="0">
                <a:solidFill>
                  <a:srgbClr val="0070C0"/>
                </a:solidFill>
              </a:rPr>
              <a:t> </a:t>
            </a:r>
            <a:endParaRPr lang="en-US" sz="2400" dirty="0">
              <a:solidFill>
                <a:srgbClr val="0070C0"/>
              </a:solidFill>
            </a:endParaRPr>
          </a:p>
          <a:p>
            <a:pPr algn="r" rtl="1"/>
            <a:r>
              <a:rPr lang="ar-JO" sz="2400" dirty="0">
                <a:solidFill>
                  <a:srgbClr val="0070C0"/>
                </a:solidFill>
              </a:rPr>
              <a:t>بشكل عام، النتائج تبين أن أداء النموذج جيد ومناسب لمهمة التصنيف</a:t>
            </a:r>
            <a:r>
              <a:rPr lang="en-US" sz="2400" dirty="0">
                <a:solidFill>
                  <a:srgbClr val="0070C0"/>
                </a:solidFill>
              </a:rPr>
              <a:t>.</a:t>
            </a:r>
          </a:p>
        </p:txBody>
      </p:sp>
    </p:spTree>
    <p:extLst>
      <p:ext uri="{BB962C8B-B14F-4D97-AF65-F5344CB8AC3E}">
        <p14:creationId xmlns:p14="http://schemas.microsoft.com/office/powerpoint/2010/main" val="3027906866"/>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{7223F84A-06FD-4944-9DDF-2441181B3D7B}TF96423eb0-8e02-4a99-b83b-bc60d19202d5328e4d86_win32-c07ae754e67e</Template>
  <TotalTime>178</TotalTime>
  <Words>1178</Words>
  <Application>Microsoft Office PowerPoint</Application>
  <PresentationFormat>Widescreen</PresentationFormat>
  <Paragraphs>353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Aharoni</vt:lpstr>
      <vt:lpstr>Aptos</vt:lpstr>
      <vt:lpstr>Arial</vt:lpstr>
      <vt:lpstr>Calibri</vt:lpstr>
      <vt:lpstr>Quire Sans Pro Light</vt:lpstr>
      <vt:lpstr>Tisa Offc Serif Pro</vt:lpstr>
      <vt:lpstr>Custom</vt:lpstr>
      <vt:lpstr>Classification Model Evaluation and Explainability </vt:lpstr>
      <vt:lpstr>sxafe</vt:lpstr>
      <vt:lpstr>Feature Importance (Decision Tree classifier)</vt:lpstr>
      <vt:lpstr>Decision Tree Confusion Matrix </vt:lpstr>
      <vt:lpstr>Decision Tree Confusion Matrix </vt:lpstr>
      <vt:lpstr>Feature Importance XGBOOST</vt:lpstr>
      <vt:lpstr>Feature Importance XGBOOST</vt:lpstr>
      <vt:lpstr>XGBOOST Confusion Matrix </vt:lpstr>
      <vt:lpstr>XGBOOST Confusion Matrix </vt:lpstr>
      <vt:lpstr> Feature Importance LIGHT GBM </vt:lpstr>
      <vt:lpstr>  </vt:lpstr>
      <vt:lpstr>LIGHT GBM Confusion Matrix </vt:lpstr>
      <vt:lpstr>LIGHT GBM Confusion Matrix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TANIA WASFI ABABNEH</dc:creator>
  <cp:lastModifiedBy>TANIA WASFI ABABNEH</cp:lastModifiedBy>
  <cp:revision>1</cp:revision>
  <dcterms:created xsi:type="dcterms:W3CDTF">2026-01-01T11:28:25Z</dcterms:created>
  <dcterms:modified xsi:type="dcterms:W3CDTF">2026-01-01T14:27:10Z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